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Open Sans Bold" charset="1" panose="00000000000000000000"/>
      <p:regular r:id="rId22"/>
    </p:embeddedFont>
    <p:embeddedFont>
      <p:font typeface="Open Sans Medium" charset="1" panose="00000000000000000000"/>
      <p:regular r:id="rId23"/>
    </p:embeddedFont>
    <p:embeddedFont>
      <p:font typeface="Open San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openssl.org/docs/" TargetMode="External" Type="http://schemas.openxmlformats.org/officeDocument/2006/relationships/hyperlink"/><Relationship Id="rId6" Target="https://github.com/Fatmabenrjeb/File-encryption-decryption-and-hashing.git" TargetMode="External" Type="http://schemas.openxmlformats.org/officeDocument/2006/relationships/hyperlink"/><Relationship Id="rId7" Target="../media/image7.png" Type="http://schemas.openxmlformats.org/officeDocument/2006/relationships/image"/><Relationship Id="rId8"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grpSp>
        <p:nvGrpSpPr>
          <p:cNvPr name="Group 3" id="3"/>
          <p:cNvGrpSpPr/>
          <p:nvPr/>
        </p:nvGrpSpPr>
        <p:grpSpPr>
          <a:xfrm rot="0">
            <a:off x="-107215" y="3637131"/>
            <a:ext cx="18502431" cy="2826589"/>
            <a:chOff x="0" y="0"/>
            <a:chExt cx="4873068" cy="744451"/>
          </a:xfrm>
        </p:grpSpPr>
        <p:sp>
          <p:nvSpPr>
            <p:cNvPr name="Freeform 4" id="4"/>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5" id="5"/>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98080" y="3516144"/>
            <a:ext cx="14491840" cy="3133725"/>
          </a:xfrm>
          <a:prstGeom prst="rect">
            <a:avLst/>
          </a:prstGeom>
        </p:spPr>
        <p:txBody>
          <a:bodyPr anchor="t" rtlCol="false" tIns="0" lIns="0" bIns="0" rIns="0">
            <a:spAutoFit/>
          </a:bodyPr>
          <a:lstStyle/>
          <a:p>
            <a:pPr algn="ctr">
              <a:lnSpc>
                <a:spcPts val="12599"/>
              </a:lnSpc>
              <a:spcBef>
                <a:spcPct val="0"/>
              </a:spcBef>
            </a:pPr>
            <a:r>
              <a:rPr lang="en-US" b="true" sz="9000">
                <a:solidFill>
                  <a:srgbClr val="A2D3FF">
                    <a:alpha val="71765"/>
                  </a:srgbClr>
                </a:solidFill>
                <a:latin typeface="Open Sans Bold"/>
                <a:ea typeface="Open Sans Bold"/>
                <a:cs typeface="Open Sans Bold"/>
                <a:sym typeface="Open Sans Bold"/>
              </a:rPr>
              <a:t>SECURE FILE PROCESSING WEB APPLICATION</a:t>
            </a:r>
          </a:p>
        </p:txBody>
      </p:sp>
      <p:sp>
        <p:nvSpPr>
          <p:cNvPr name="TextBox 7" id="7"/>
          <p:cNvSpPr txBox="true"/>
          <p:nvPr/>
        </p:nvSpPr>
        <p:spPr>
          <a:xfrm rot="0">
            <a:off x="1780563" y="3516144"/>
            <a:ext cx="14726875" cy="3133725"/>
          </a:xfrm>
          <a:prstGeom prst="rect">
            <a:avLst/>
          </a:prstGeom>
        </p:spPr>
        <p:txBody>
          <a:bodyPr anchor="t" rtlCol="false" tIns="0" lIns="0" bIns="0" rIns="0">
            <a:spAutoFit/>
          </a:bodyPr>
          <a:lstStyle/>
          <a:p>
            <a:pPr algn="ctr">
              <a:lnSpc>
                <a:spcPts val="12599"/>
              </a:lnSpc>
              <a:spcBef>
                <a:spcPct val="0"/>
              </a:spcBef>
            </a:pPr>
            <a:r>
              <a:rPr lang="en-US" b="true" sz="9000">
                <a:solidFill>
                  <a:srgbClr val="FFFFFF"/>
                </a:solidFill>
                <a:latin typeface="Open Sans Bold"/>
                <a:ea typeface="Open Sans Bold"/>
                <a:cs typeface="Open Sans Bold"/>
                <a:sym typeface="Open Sans Bold"/>
              </a:rPr>
              <a:t>SECURE FILE PROCESSING WEB APPLICATION</a:t>
            </a:r>
          </a:p>
        </p:txBody>
      </p:sp>
      <p:sp>
        <p:nvSpPr>
          <p:cNvPr name="TextBox 8" id="8"/>
          <p:cNvSpPr txBox="true"/>
          <p:nvPr/>
        </p:nvSpPr>
        <p:spPr>
          <a:xfrm rot="0">
            <a:off x="4462367" y="9201150"/>
            <a:ext cx="9363267" cy="905511"/>
          </a:xfrm>
          <a:prstGeom prst="rect">
            <a:avLst/>
          </a:prstGeom>
        </p:spPr>
        <p:txBody>
          <a:bodyPr anchor="t" rtlCol="false" tIns="0" lIns="0" bIns="0" rIns="0">
            <a:spAutoFit/>
          </a:bodyPr>
          <a:lstStyle/>
          <a:p>
            <a:pPr algn="ctr">
              <a:lnSpc>
                <a:spcPts val="3779"/>
              </a:lnSpc>
            </a:pPr>
            <a:r>
              <a:rPr lang="en-US" sz="2699" b="true">
                <a:solidFill>
                  <a:srgbClr val="FFFFFF"/>
                </a:solidFill>
                <a:latin typeface="Open Sans Medium"/>
                <a:ea typeface="Open Sans Medium"/>
                <a:cs typeface="Open Sans Medium"/>
                <a:sym typeface="Open Sans Medium"/>
              </a:rPr>
              <a:t>Encryption | Decryption | Hashing | Digital Signature</a:t>
            </a:r>
          </a:p>
          <a:p>
            <a:pPr algn="just">
              <a:lnSpc>
                <a:spcPts val="3499"/>
              </a:lnSpc>
              <a:spcBef>
                <a:spcPct val="0"/>
              </a:spcBef>
            </a:pPr>
          </a:p>
        </p:txBody>
      </p:sp>
      <p:sp>
        <p:nvSpPr>
          <p:cNvPr name="Freeform 9" id="9"/>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633361" y="4011930"/>
            <a:ext cx="13021278" cy="5246370"/>
            <a:chOff x="0" y="0"/>
            <a:chExt cx="2017337" cy="812800"/>
          </a:xfrm>
        </p:grpSpPr>
        <p:sp>
          <p:nvSpPr>
            <p:cNvPr name="Freeform 5" id="5"/>
            <p:cNvSpPr/>
            <p:nvPr/>
          </p:nvSpPr>
          <p:spPr>
            <a:xfrm flipH="false" flipV="false" rot="0">
              <a:off x="0" y="0"/>
              <a:ext cx="2017337" cy="812800"/>
            </a:xfrm>
            <a:custGeom>
              <a:avLst/>
              <a:gdLst/>
              <a:ahLst/>
              <a:cxnLst/>
              <a:rect r="r" b="b" t="t" l="l"/>
              <a:pathLst>
                <a:path h="812800" w="2017337">
                  <a:moveTo>
                    <a:pt x="0" y="0"/>
                  </a:moveTo>
                  <a:lnTo>
                    <a:pt x="2017337" y="0"/>
                  </a:lnTo>
                  <a:lnTo>
                    <a:pt x="2017337" y="812800"/>
                  </a:lnTo>
                  <a:lnTo>
                    <a:pt x="0" y="812800"/>
                  </a:lnTo>
                  <a:close/>
                </a:path>
              </a:pathLst>
            </a:custGeom>
            <a:blipFill>
              <a:blip r:embed="rId5"/>
              <a:stretch>
                <a:fillRect l="0" t="-14610" r="0" b="-24999"/>
              </a:stretch>
            </a:blipFill>
          </p:spPr>
        </p:sp>
      </p:grpSp>
      <p:sp>
        <p:nvSpPr>
          <p:cNvPr name="TextBox 6" id="6"/>
          <p:cNvSpPr txBox="true"/>
          <p:nvPr/>
        </p:nvSpPr>
        <p:spPr>
          <a:xfrm rot="0">
            <a:off x="1028700" y="2500313"/>
            <a:ext cx="13683419" cy="1047750"/>
          </a:xfrm>
          <a:prstGeom prst="rect">
            <a:avLst/>
          </a:prstGeom>
        </p:spPr>
        <p:txBody>
          <a:bodyPr anchor="t" rtlCol="false" tIns="0" lIns="0" bIns="0" rIns="0">
            <a:spAutoFit/>
          </a:bodyPr>
          <a:lstStyle/>
          <a:p>
            <a:pPr algn="l">
              <a:lnSpc>
                <a:spcPts val="4200"/>
              </a:lnSpc>
            </a:pPr>
            <a:r>
              <a:rPr lang="en-US" sz="3000">
                <a:solidFill>
                  <a:srgbClr val="FFFFFF"/>
                </a:solidFill>
                <a:latin typeface="Open Sans"/>
                <a:ea typeface="Open Sans"/>
                <a:cs typeface="Open Sans"/>
                <a:sym typeface="Open Sans"/>
              </a:rPr>
              <a:t> Supports both symmetric (AES) and asymmetric (RSA) encryption methods.</a:t>
            </a:r>
          </a:p>
          <a:p>
            <a:pPr algn="l">
              <a:lnSpc>
                <a:spcPts val="4200"/>
              </a:lnSpc>
              <a:spcBef>
                <a:spcPct val="0"/>
              </a:spcBef>
            </a:pPr>
          </a:p>
        </p:txBody>
      </p:sp>
      <p:sp>
        <p:nvSpPr>
          <p:cNvPr name="TextBox 7" id="7"/>
          <p:cNvSpPr txBox="true"/>
          <p:nvPr/>
        </p:nvSpPr>
        <p:spPr>
          <a:xfrm rot="0">
            <a:off x="1028700" y="1047750"/>
            <a:ext cx="13628683" cy="1045846"/>
          </a:xfrm>
          <a:prstGeom prst="rect">
            <a:avLst/>
          </a:prstGeom>
        </p:spPr>
        <p:txBody>
          <a:bodyPr anchor="t" rtlCol="false" tIns="0" lIns="0" bIns="0" rIns="0">
            <a:spAutoFit/>
          </a:bodyPr>
          <a:lstStyle/>
          <a:p>
            <a:pPr algn="l">
              <a:lnSpc>
                <a:spcPts val="8190"/>
              </a:lnSpc>
            </a:pPr>
            <a:r>
              <a:rPr lang="en-US" sz="7000">
                <a:solidFill>
                  <a:srgbClr val="FFFFFF"/>
                </a:solidFill>
                <a:latin typeface="Open Sans"/>
                <a:ea typeface="Open Sans"/>
                <a:cs typeface="Open Sans"/>
                <a:sym typeface="Open Sans"/>
              </a:rPr>
              <a:t>ENCRYPTION &amp; DECRYPTION</a:t>
            </a:r>
          </a:p>
        </p:txBody>
      </p:sp>
      <p:sp>
        <p:nvSpPr>
          <p:cNvPr name="TextBox 8" id="8"/>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76004" y="4011930"/>
            <a:ext cx="13225657" cy="5246370"/>
            <a:chOff x="0" y="0"/>
            <a:chExt cx="2049000" cy="812800"/>
          </a:xfrm>
        </p:grpSpPr>
        <p:sp>
          <p:nvSpPr>
            <p:cNvPr name="Freeform 5" id="5"/>
            <p:cNvSpPr/>
            <p:nvPr/>
          </p:nvSpPr>
          <p:spPr>
            <a:xfrm flipH="false" flipV="false" rot="0">
              <a:off x="0" y="0"/>
              <a:ext cx="2049000" cy="812800"/>
            </a:xfrm>
            <a:custGeom>
              <a:avLst/>
              <a:gdLst/>
              <a:ahLst/>
              <a:cxnLst/>
              <a:rect r="r" b="b" t="t" l="l"/>
              <a:pathLst>
                <a:path h="812800" w="2049000">
                  <a:moveTo>
                    <a:pt x="0" y="0"/>
                  </a:moveTo>
                  <a:lnTo>
                    <a:pt x="2049000" y="0"/>
                  </a:lnTo>
                  <a:lnTo>
                    <a:pt x="2049000" y="812800"/>
                  </a:lnTo>
                  <a:lnTo>
                    <a:pt x="0" y="812800"/>
                  </a:lnTo>
                  <a:close/>
                </a:path>
              </a:pathLst>
            </a:custGeom>
            <a:blipFill>
              <a:blip r:embed="rId5"/>
              <a:stretch>
                <a:fillRect l="0" t="-15706" r="0" b="-26094"/>
              </a:stretch>
            </a:blipFill>
          </p:spPr>
        </p:sp>
      </p:grpSp>
      <p:sp>
        <p:nvSpPr>
          <p:cNvPr name="TextBox 6" id="6"/>
          <p:cNvSpPr txBox="true"/>
          <p:nvPr/>
        </p:nvSpPr>
        <p:spPr>
          <a:xfrm rot="0">
            <a:off x="1028700" y="2500313"/>
            <a:ext cx="9992849" cy="1047750"/>
          </a:xfrm>
          <a:prstGeom prst="rect">
            <a:avLst/>
          </a:prstGeom>
        </p:spPr>
        <p:txBody>
          <a:bodyPr anchor="t" rtlCol="false" tIns="0" lIns="0" bIns="0" rIns="0">
            <a:spAutoFit/>
          </a:bodyPr>
          <a:lstStyle/>
          <a:p>
            <a:pPr algn="l">
              <a:lnSpc>
                <a:spcPts val="4200"/>
              </a:lnSpc>
            </a:pPr>
            <a:r>
              <a:rPr lang="en-US" sz="3000">
                <a:solidFill>
                  <a:srgbClr val="FFFFFF"/>
                </a:solidFill>
                <a:latin typeface="Open Sans"/>
                <a:ea typeface="Open Sans"/>
                <a:cs typeface="Open Sans"/>
                <a:sym typeface="Open Sans"/>
              </a:rPr>
              <a:t>  Computes secure hashes ( SHA-256) of uploaded files.</a:t>
            </a:r>
          </a:p>
          <a:p>
            <a:pPr algn="l">
              <a:lnSpc>
                <a:spcPts val="4200"/>
              </a:lnSpc>
              <a:spcBef>
                <a:spcPct val="0"/>
              </a:spcBef>
            </a:pPr>
          </a:p>
        </p:txBody>
      </p:sp>
      <p:sp>
        <p:nvSpPr>
          <p:cNvPr name="TextBox 7" id="7"/>
          <p:cNvSpPr txBox="true"/>
          <p:nvPr/>
        </p:nvSpPr>
        <p:spPr>
          <a:xfrm rot="0">
            <a:off x="1028700" y="1047750"/>
            <a:ext cx="5226411" cy="1045846"/>
          </a:xfrm>
          <a:prstGeom prst="rect">
            <a:avLst/>
          </a:prstGeom>
        </p:spPr>
        <p:txBody>
          <a:bodyPr anchor="t" rtlCol="false" tIns="0" lIns="0" bIns="0" rIns="0">
            <a:spAutoFit/>
          </a:bodyPr>
          <a:lstStyle/>
          <a:p>
            <a:pPr algn="l">
              <a:lnSpc>
                <a:spcPts val="8190"/>
              </a:lnSpc>
            </a:pPr>
            <a:r>
              <a:rPr lang="en-US" sz="7000">
                <a:solidFill>
                  <a:srgbClr val="FFFFFF"/>
                </a:solidFill>
                <a:latin typeface="Open Sans"/>
                <a:ea typeface="Open Sans"/>
                <a:cs typeface="Open Sans"/>
                <a:sym typeface="Open Sans"/>
              </a:rPr>
              <a:t>HASHING</a:t>
            </a:r>
          </a:p>
        </p:txBody>
      </p:sp>
      <p:sp>
        <p:nvSpPr>
          <p:cNvPr name="TextBox 8" id="8"/>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76004" y="4268640"/>
            <a:ext cx="13225657" cy="5246370"/>
            <a:chOff x="0" y="0"/>
            <a:chExt cx="2049000" cy="812800"/>
          </a:xfrm>
        </p:grpSpPr>
        <p:sp>
          <p:nvSpPr>
            <p:cNvPr name="Freeform 5" id="5"/>
            <p:cNvSpPr/>
            <p:nvPr/>
          </p:nvSpPr>
          <p:spPr>
            <a:xfrm flipH="false" flipV="false" rot="0">
              <a:off x="0" y="0"/>
              <a:ext cx="2049000" cy="812800"/>
            </a:xfrm>
            <a:custGeom>
              <a:avLst/>
              <a:gdLst/>
              <a:ahLst/>
              <a:cxnLst/>
              <a:rect r="r" b="b" t="t" l="l"/>
              <a:pathLst>
                <a:path h="812800" w="2049000">
                  <a:moveTo>
                    <a:pt x="0" y="0"/>
                  </a:moveTo>
                  <a:lnTo>
                    <a:pt x="2049000" y="0"/>
                  </a:lnTo>
                  <a:lnTo>
                    <a:pt x="2049000" y="812800"/>
                  </a:lnTo>
                  <a:lnTo>
                    <a:pt x="0" y="812800"/>
                  </a:lnTo>
                  <a:close/>
                </a:path>
              </a:pathLst>
            </a:custGeom>
            <a:blipFill>
              <a:blip r:embed="rId5"/>
              <a:stretch>
                <a:fillRect l="0" t="-19602" r="0" b="-22199"/>
              </a:stretch>
            </a:blipFill>
          </p:spPr>
        </p:sp>
      </p:grpSp>
      <p:sp>
        <p:nvSpPr>
          <p:cNvPr name="TextBox 6" id="6"/>
          <p:cNvSpPr txBox="true"/>
          <p:nvPr/>
        </p:nvSpPr>
        <p:spPr>
          <a:xfrm rot="0">
            <a:off x="873585" y="2361968"/>
            <a:ext cx="16230600" cy="1581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FFF"/>
                </a:solidFill>
                <a:latin typeface="Open Sans"/>
                <a:ea typeface="Open Sans"/>
                <a:cs typeface="Open Sans"/>
                <a:sym typeface="Open Sans"/>
              </a:rPr>
              <a:t>We added a digital signature verification step to authenticate the file’s origin.</a:t>
            </a:r>
          </a:p>
          <a:p>
            <a:pPr algn="l" marL="647700" indent="-323850" lvl="1">
              <a:lnSpc>
                <a:spcPts val="4200"/>
              </a:lnSpc>
              <a:buFont typeface="Arial"/>
              <a:buChar char="•"/>
            </a:pPr>
            <a:r>
              <a:rPr lang="en-US" sz="3000">
                <a:solidFill>
                  <a:srgbClr val="FFFFFF"/>
                </a:solidFill>
                <a:latin typeface="Open Sans"/>
                <a:ea typeface="Open Sans"/>
                <a:cs typeface="Open Sans"/>
                <a:sym typeface="Open Sans"/>
              </a:rPr>
              <a:t>It uses the sender’s private key to sign, and the receiver can verify using the public key.</a:t>
            </a:r>
          </a:p>
          <a:p>
            <a:pPr algn="l">
              <a:lnSpc>
                <a:spcPts val="4200"/>
              </a:lnSpc>
              <a:spcBef>
                <a:spcPct val="0"/>
              </a:spcBef>
            </a:pPr>
          </a:p>
        </p:txBody>
      </p:sp>
      <p:sp>
        <p:nvSpPr>
          <p:cNvPr name="TextBox 7" id="7"/>
          <p:cNvSpPr txBox="true"/>
          <p:nvPr/>
        </p:nvSpPr>
        <p:spPr>
          <a:xfrm rot="0">
            <a:off x="1028700" y="1047750"/>
            <a:ext cx="10176939" cy="1045845"/>
          </a:xfrm>
          <a:prstGeom prst="rect">
            <a:avLst/>
          </a:prstGeom>
        </p:spPr>
        <p:txBody>
          <a:bodyPr anchor="t" rtlCol="false" tIns="0" lIns="0" bIns="0" rIns="0">
            <a:spAutoFit/>
          </a:bodyPr>
          <a:lstStyle/>
          <a:p>
            <a:pPr algn="l">
              <a:lnSpc>
                <a:spcPts val="8189"/>
              </a:lnSpc>
            </a:pPr>
            <a:r>
              <a:rPr lang="en-US" sz="6999">
                <a:solidFill>
                  <a:srgbClr val="FFFFFF"/>
                </a:solidFill>
                <a:latin typeface="Open Sans"/>
                <a:ea typeface="Open Sans"/>
                <a:cs typeface="Open Sans"/>
                <a:sym typeface="Open Sans"/>
              </a:rPr>
              <a:t>DIGITAL SIGNATURE</a:t>
            </a:r>
          </a:p>
        </p:txBody>
      </p:sp>
      <p:sp>
        <p:nvSpPr>
          <p:cNvPr name="TextBox 8" id="8"/>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16542" y="2167043"/>
            <a:ext cx="15854916" cy="7311827"/>
            <a:chOff x="0" y="0"/>
            <a:chExt cx="2262322" cy="1043317"/>
          </a:xfrm>
        </p:grpSpPr>
        <p:sp>
          <p:nvSpPr>
            <p:cNvPr name="Freeform 5" id="5"/>
            <p:cNvSpPr/>
            <p:nvPr/>
          </p:nvSpPr>
          <p:spPr>
            <a:xfrm flipH="false" flipV="false" rot="0">
              <a:off x="0" y="0"/>
              <a:ext cx="2262322" cy="1043317"/>
            </a:xfrm>
            <a:custGeom>
              <a:avLst/>
              <a:gdLst/>
              <a:ahLst/>
              <a:cxnLst/>
              <a:rect r="r" b="b" t="t" l="l"/>
              <a:pathLst>
                <a:path h="1043317" w="2262322">
                  <a:moveTo>
                    <a:pt x="0" y="0"/>
                  </a:moveTo>
                  <a:lnTo>
                    <a:pt x="2262322" y="0"/>
                  </a:lnTo>
                  <a:lnTo>
                    <a:pt x="2262322" y="1043317"/>
                  </a:lnTo>
                  <a:lnTo>
                    <a:pt x="0" y="1043317"/>
                  </a:lnTo>
                  <a:close/>
                </a:path>
              </a:pathLst>
            </a:custGeom>
            <a:blipFill>
              <a:blip r:embed="rId5"/>
              <a:stretch>
                <a:fillRect l="0" t="0" r="0" b="-4385"/>
              </a:stretch>
            </a:blipFill>
          </p:spPr>
        </p:sp>
      </p:grpSp>
      <p:sp>
        <p:nvSpPr>
          <p:cNvPr name="TextBox 6" id="6"/>
          <p:cNvSpPr txBox="true"/>
          <p:nvPr/>
        </p:nvSpPr>
        <p:spPr>
          <a:xfrm rot="0">
            <a:off x="1028700" y="520343"/>
            <a:ext cx="12402406" cy="1045846"/>
          </a:xfrm>
          <a:prstGeom prst="rect">
            <a:avLst/>
          </a:prstGeom>
        </p:spPr>
        <p:txBody>
          <a:bodyPr anchor="t" rtlCol="false" tIns="0" lIns="0" bIns="0" rIns="0">
            <a:spAutoFit/>
          </a:bodyPr>
          <a:lstStyle/>
          <a:p>
            <a:pPr algn="l">
              <a:lnSpc>
                <a:spcPts val="8190"/>
              </a:lnSpc>
            </a:pPr>
            <a:r>
              <a:rPr lang="en-US" sz="7000">
                <a:solidFill>
                  <a:srgbClr val="FFFFFF"/>
                </a:solidFill>
                <a:latin typeface="Open Sans"/>
                <a:ea typeface="Open Sans"/>
                <a:cs typeface="Open Sans"/>
                <a:sym typeface="Open Sans"/>
              </a:rPr>
              <a:t>FINAL OUTPUT (FRONTEND)</a:t>
            </a:r>
          </a:p>
        </p:txBody>
      </p:sp>
      <p:sp>
        <p:nvSpPr>
          <p:cNvPr name="TextBox 7" id="7"/>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grpSp>
        <p:nvGrpSpPr>
          <p:cNvPr name="Group 3" id="3"/>
          <p:cNvGrpSpPr/>
          <p:nvPr/>
        </p:nvGrpSpPr>
        <p:grpSpPr>
          <a:xfrm rot="0">
            <a:off x="5142511" y="2754290"/>
            <a:ext cx="12514635" cy="1588339"/>
            <a:chOff x="0" y="0"/>
            <a:chExt cx="3296036" cy="418328"/>
          </a:xfrm>
        </p:grpSpPr>
        <p:sp>
          <p:nvSpPr>
            <p:cNvPr name="Freeform 4" id="4"/>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5" id="5"/>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4871822"/>
            <a:ext cx="18661392" cy="3208939"/>
            <a:chOff x="0" y="0"/>
            <a:chExt cx="4914935" cy="845153"/>
          </a:xfrm>
        </p:grpSpPr>
        <p:sp>
          <p:nvSpPr>
            <p:cNvPr name="Freeform 7" id="7"/>
            <p:cNvSpPr/>
            <p:nvPr/>
          </p:nvSpPr>
          <p:spPr>
            <a:xfrm flipH="false" flipV="false" rot="0">
              <a:off x="0" y="0"/>
              <a:ext cx="4914934" cy="845153"/>
            </a:xfrm>
            <a:custGeom>
              <a:avLst/>
              <a:gdLst/>
              <a:ahLst/>
              <a:cxnLst/>
              <a:rect r="r" b="b" t="t" l="l"/>
              <a:pathLst>
                <a:path h="845153" w="4914934">
                  <a:moveTo>
                    <a:pt x="0" y="0"/>
                  </a:moveTo>
                  <a:lnTo>
                    <a:pt x="4914934" y="0"/>
                  </a:lnTo>
                  <a:lnTo>
                    <a:pt x="4914934" y="845153"/>
                  </a:lnTo>
                  <a:lnTo>
                    <a:pt x="0" y="845153"/>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8" id="8"/>
            <p:cNvSpPr txBox="true"/>
            <p:nvPr/>
          </p:nvSpPr>
          <p:spPr>
            <a:xfrm>
              <a:off x="0" y="-38100"/>
              <a:ext cx="4914935" cy="88325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726565" y="4871822"/>
            <a:ext cx="19226871" cy="3208939"/>
            <a:chOff x="0" y="0"/>
            <a:chExt cx="4873068" cy="813308"/>
          </a:xfrm>
        </p:grpSpPr>
        <p:sp>
          <p:nvSpPr>
            <p:cNvPr name="Freeform 11" id="11"/>
            <p:cNvSpPr/>
            <p:nvPr/>
          </p:nvSpPr>
          <p:spPr>
            <a:xfrm flipH="false" flipV="false" rot="0">
              <a:off x="0" y="0"/>
              <a:ext cx="4873068" cy="813308"/>
            </a:xfrm>
            <a:custGeom>
              <a:avLst/>
              <a:gdLst/>
              <a:ahLst/>
              <a:cxnLst/>
              <a:rect r="r" b="b" t="t" l="l"/>
              <a:pathLst>
                <a:path h="813308" w="4873068">
                  <a:moveTo>
                    <a:pt x="0" y="0"/>
                  </a:moveTo>
                  <a:lnTo>
                    <a:pt x="4873068" y="0"/>
                  </a:lnTo>
                  <a:lnTo>
                    <a:pt x="4873068" y="813308"/>
                  </a:lnTo>
                  <a:lnTo>
                    <a:pt x="0" y="81330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2" id="12"/>
            <p:cNvSpPr txBox="true"/>
            <p:nvPr/>
          </p:nvSpPr>
          <p:spPr>
            <a:xfrm>
              <a:off x="0" y="-38100"/>
              <a:ext cx="4873068" cy="851408"/>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2468402" y="4805147"/>
            <a:ext cx="13351196" cy="3768725"/>
          </a:xfrm>
          <a:prstGeom prst="rect">
            <a:avLst/>
          </a:prstGeom>
        </p:spPr>
        <p:txBody>
          <a:bodyPr anchor="t" rtlCol="false" tIns="0" lIns="0" bIns="0" rIns="0">
            <a:spAutoFit/>
          </a:bodyPr>
          <a:lstStyle/>
          <a:p>
            <a:pPr algn="just">
              <a:lnSpc>
                <a:spcPts val="5039"/>
              </a:lnSpc>
            </a:pPr>
            <a:r>
              <a:rPr lang="en-US" sz="3599" b="true">
                <a:solidFill>
                  <a:srgbClr val="FFFFFF"/>
                </a:solidFill>
                <a:latin typeface="Open Sans Medium"/>
                <a:ea typeface="Open Sans Medium"/>
                <a:cs typeface="Open Sans Medium"/>
                <a:sym typeface="Open Sans Medium"/>
              </a:rPr>
              <a:t>This project delivers a simple yet powerful web app that applies encryption, hashing, and digital signatures to ensure file security. It bridges cryptographic theory with real-world usability, offering users a secure and accessible way</a:t>
            </a:r>
            <a:r>
              <a:rPr lang="en-US" sz="3599" b="true">
                <a:solidFill>
                  <a:srgbClr val="FFFFFF"/>
                </a:solidFill>
                <a:latin typeface="Open Sans Medium"/>
                <a:ea typeface="Open Sans Medium"/>
                <a:cs typeface="Open Sans Medium"/>
                <a:sym typeface="Open Sans Medium"/>
              </a:rPr>
              <a:t> to</a:t>
            </a:r>
            <a:r>
              <a:rPr lang="en-US" sz="3599" b="true">
                <a:solidFill>
                  <a:srgbClr val="FFFFFF"/>
                </a:solidFill>
                <a:latin typeface="Open Sans Medium"/>
                <a:ea typeface="Open Sans Medium"/>
                <a:cs typeface="Open Sans Medium"/>
                <a:sym typeface="Open Sans Medium"/>
              </a:rPr>
              <a:t> protect their data.</a:t>
            </a:r>
          </a:p>
          <a:p>
            <a:pPr algn="just">
              <a:lnSpc>
                <a:spcPts val="4759"/>
              </a:lnSpc>
              <a:spcBef>
                <a:spcPct val="0"/>
              </a:spcBef>
            </a:pPr>
          </a:p>
        </p:txBody>
      </p:sp>
      <p:sp>
        <p:nvSpPr>
          <p:cNvPr name="TextBox 14" id="14"/>
          <p:cNvSpPr txBox="true"/>
          <p:nvPr/>
        </p:nvSpPr>
        <p:spPr>
          <a:xfrm rot="0">
            <a:off x="6222998" y="2884885"/>
            <a:ext cx="5842004" cy="1193800"/>
          </a:xfrm>
          <a:prstGeom prst="rect">
            <a:avLst/>
          </a:prstGeom>
        </p:spPr>
        <p:txBody>
          <a:bodyPr anchor="t" rtlCol="false" tIns="0" lIns="0" bIns="0" rIns="0">
            <a:spAutoFit/>
          </a:bodyPr>
          <a:lstStyle/>
          <a:p>
            <a:pPr algn="ctr">
              <a:lnSpc>
                <a:spcPts val="9799"/>
              </a:lnSpc>
              <a:spcBef>
                <a:spcPct val="0"/>
              </a:spcBef>
            </a:pPr>
            <a:r>
              <a:rPr lang="en-US" sz="6999">
                <a:solidFill>
                  <a:srgbClr val="FFFFFF"/>
                </a:solidFill>
                <a:latin typeface="Open Sans"/>
                <a:ea typeface="Open Sans"/>
                <a:cs typeface="Open Sans"/>
                <a:sym typeface="Open Sans"/>
              </a:rPr>
              <a:t>CONCLUSION</a:t>
            </a:r>
          </a:p>
        </p:txBody>
      </p:sp>
      <p:sp>
        <p:nvSpPr>
          <p:cNvPr name="Freeform 15" id="15"/>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521238"/>
            <a:ext cx="16587852" cy="7166322"/>
          </a:xfrm>
          <a:prstGeom prst="rect">
            <a:avLst/>
          </a:prstGeom>
        </p:spPr>
        <p:txBody>
          <a:bodyPr anchor="t" rtlCol="false" tIns="0" lIns="0" bIns="0" rIns="0">
            <a:spAutoFit/>
          </a:bodyPr>
          <a:lstStyle/>
          <a:p>
            <a:pPr algn="l" marL="626107" indent="-313054" lvl="1">
              <a:lnSpc>
                <a:spcPts val="4059"/>
              </a:lnSpc>
              <a:buAutoNum type="arabicPeriod" startAt="1"/>
            </a:pPr>
            <a:r>
              <a:rPr lang="en-US" sz="2899">
                <a:solidFill>
                  <a:srgbClr val="FFFFFF"/>
                </a:solidFill>
                <a:latin typeface="Open Sans"/>
                <a:ea typeface="Open Sans"/>
                <a:cs typeface="Open Sans"/>
                <a:sym typeface="Open Sans"/>
              </a:rPr>
              <a:t>National Institute of Standards and Technology (NIST)</a:t>
            </a:r>
          </a:p>
          <a:p>
            <a:pPr algn="l" marL="1252215" indent="-417405" lvl="2">
              <a:lnSpc>
                <a:spcPts val="4059"/>
              </a:lnSpc>
              <a:buFont typeface="Arial"/>
              <a:buChar char="⚬"/>
            </a:pPr>
            <a:r>
              <a:rPr lang="en-US" sz="2899">
                <a:solidFill>
                  <a:srgbClr val="FFFFFF"/>
                </a:solidFill>
                <a:latin typeface="Open Sans"/>
                <a:ea typeface="Open Sans"/>
                <a:cs typeface="Open Sans"/>
                <a:sym typeface="Open Sans"/>
              </a:rPr>
              <a:t>FIPS PUB 197: Advanced Encryption Standard (AES)</a:t>
            </a:r>
          </a:p>
          <a:p>
            <a:pPr algn="l" marL="1252215" indent="-417405" lvl="2">
              <a:lnSpc>
                <a:spcPts val="4059"/>
              </a:lnSpc>
              <a:buFont typeface="Arial"/>
              <a:buChar char="⚬"/>
            </a:pPr>
            <a:r>
              <a:rPr lang="en-US" sz="2899">
                <a:solidFill>
                  <a:srgbClr val="FFFFFF"/>
                </a:solidFill>
                <a:latin typeface="Open Sans"/>
                <a:ea typeface="Open Sans"/>
                <a:cs typeface="Open Sans"/>
                <a:sym typeface="Open Sans"/>
              </a:rPr>
              <a:t>FIPS 180-4: Secure Hash Standard (SHA)</a:t>
            </a:r>
          </a:p>
          <a:p>
            <a:pPr algn="l" marL="1252215" indent="-417405" lvl="2">
              <a:lnSpc>
                <a:spcPts val="4059"/>
              </a:lnSpc>
              <a:buFont typeface="Arial"/>
              <a:buChar char="⚬"/>
            </a:pPr>
            <a:r>
              <a:rPr lang="en-US" sz="2899">
                <a:solidFill>
                  <a:srgbClr val="FFFFFF"/>
                </a:solidFill>
                <a:latin typeface="Open Sans"/>
                <a:ea typeface="Open Sans"/>
                <a:cs typeface="Open Sans"/>
                <a:sym typeface="Open Sans"/>
              </a:rPr>
              <a:t>SP 800-38: Recommendation for Block Cipher Modes of Operation</a:t>
            </a:r>
          </a:p>
          <a:p>
            <a:pPr algn="l" marL="1252215" indent="-417405" lvl="2">
              <a:lnSpc>
                <a:spcPts val="4059"/>
              </a:lnSpc>
              <a:buFont typeface="Arial"/>
              <a:buChar char="⚬"/>
            </a:pPr>
            <a:r>
              <a:rPr lang="en-US" sz="2899">
                <a:solidFill>
                  <a:srgbClr val="FFFFFF"/>
                </a:solidFill>
                <a:latin typeface="Open Sans"/>
                <a:ea typeface="Open Sans"/>
                <a:cs typeface="Open Sans"/>
                <a:sym typeface="Open Sans"/>
              </a:rPr>
              <a:t>SP 800-185: SHA-3 Standard</a:t>
            </a:r>
          </a:p>
          <a:p>
            <a:pPr algn="l" marL="626107" indent="-313054" lvl="1">
              <a:lnSpc>
                <a:spcPts val="4059"/>
              </a:lnSpc>
              <a:buAutoNum type="arabicPeriod" startAt="1"/>
            </a:pPr>
            <a:r>
              <a:rPr lang="en-US" sz="2899">
                <a:solidFill>
                  <a:srgbClr val="FFFFFF"/>
                </a:solidFill>
                <a:latin typeface="Open Sans"/>
                <a:ea typeface="Open Sans"/>
                <a:cs typeface="Open Sans"/>
                <a:sym typeface="Open Sans"/>
              </a:rPr>
              <a:t>Rivest, R., Shamir, A., &amp; Adleman, L. (1978)</a:t>
            </a:r>
          </a:p>
          <a:p>
            <a:pPr algn="l" marL="1252215" indent="-417405" lvl="2">
              <a:lnSpc>
                <a:spcPts val="4059"/>
              </a:lnSpc>
              <a:buFont typeface="Arial"/>
              <a:buChar char="⚬"/>
            </a:pPr>
            <a:r>
              <a:rPr lang="en-US" sz="2899">
                <a:solidFill>
                  <a:srgbClr val="FFFFFF"/>
                </a:solidFill>
                <a:latin typeface="Open Sans"/>
                <a:ea typeface="Open Sans"/>
                <a:cs typeface="Open Sans"/>
                <a:sym typeface="Open Sans"/>
              </a:rPr>
              <a:t>A Method for Obtaining Digital Signatures and Public-Key Cryptosystems</a:t>
            </a:r>
          </a:p>
          <a:p>
            <a:pPr algn="l" marL="626107" indent="-313054" lvl="1">
              <a:lnSpc>
                <a:spcPts val="4059"/>
              </a:lnSpc>
              <a:buAutoNum type="arabicPeriod" startAt="1"/>
            </a:pPr>
            <a:r>
              <a:rPr lang="en-US" sz="2899">
                <a:solidFill>
                  <a:srgbClr val="FFFFFF"/>
                </a:solidFill>
                <a:latin typeface="Open Sans"/>
                <a:ea typeface="Open Sans"/>
                <a:cs typeface="Open Sans"/>
                <a:sym typeface="Open Sans"/>
              </a:rPr>
              <a:t>Bruce Schneier (2017)</a:t>
            </a:r>
          </a:p>
          <a:p>
            <a:pPr algn="l" marL="1252215" indent="-417405" lvl="2">
              <a:lnSpc>
                <a:spcPts val="4059"/>
              </a:lnSpc>
              <a:buFont typeface="Arial"/>
              <a:buChar char="⚬"/>
            </a:pPr>
            <a:r>
              <a:rPr lang="en-US" sz="2899">
                <a:solidFill>
                  <a:srgbClr val="FFFFFF"/>
                </a:solidFill>
                <a:latin typeface="Open Sans"/>
                <a:ea typeface="Open Sans"/>
                <a:cs typeface="Open Sans"/>
                <a:sym typeface="Open Sans"/>
              </a:rPr>
              <a:t>Applied Cryptography: Protocols, Algorithms, and Source Code in C</a:t>
            </a:r>
          </a:p>
          <a:p>
            <a:pPr algn="l" marL="626107" indent="-313054" lvl="1">
              <a:lnSpc>
                <a:spcPts val="4059"/>
              </a:lnSpc>
              <a:buAutoNum type="arabicPeriod" startAt="1"/>
            </a:pPr>
            <a:r>
              <a:rPr lang="en-US" sz="2899">
                <a:solidFill>
                  <a:srgbClr val="FFFFFF"/>
                </a:solidFill>
                <a:latin typeface="Open Sans"/>
                <a:ea typeface="Open Sans"/>
                <a:cs typeface="Open Sans"/>
                <a:sym typeface="Open Sans"/>
              </a:rPr>
              <a:t>William Stallings (2020)</a:t>
            </a:r>
          </a:p>
          <a:p>
            <a:pPr algn="l" marL="1252215" indent="-417405" lvl="2">
              <a:lnSpc>
                <a:spcPts val="4059"/>
              </a:lnSpc>
              <a:buFont typeface="Arial"/>
              <a:buChar char="⚬"/>
            </a:pPr>
            <a:r>
              <a:rPr lang="en-US" sz="2899">
                <a:solidFill>
                  <a:srgbClr val="FFFFFF"/>
                </a:solidFill>
                <a:latin typeface="Open Sans"/>
                <a:ea typeface="Open Sans"/>
                <a:cs typeface="Open Sans"/>
                <a:sym typeface="Open Sans"/>
              </a:rPr>
              <a:t>Cryptography and Network Security: Principles and Practice</a:t>
            </a:r>
          </a:p>
          <a:p>
            <a:pPr algn="l">
              <a:lnSpc>
                <a:spcPts val="4059"/>
              </a:lnSpc>
              <a:spcBef>
                <a:spcPct val="0"/>
              </a:spcBef>
            </a:pPr>
            <a:r>
              <a:rPr lang="en-US" sz="2899">
                <a:solidFill>
                  <a:srgbClr val="FFFFFF"/>
                </a:solidFill>
                <a:latin typeface="Open Sans"/>
                <a:ea typeface="Open Sans"/>
                <a:cs typeface="Open Sans"/>
                <a:sym typeface="Open Sans"/>
              </a:rPr>
              <a:t>   </a:t>
            </a:r>
            <a:r>
              <a:rPr lang="en-US" sz="2899" u="sng">
                <a:solidFill>
                  <a:srgbClr val="FFFFFF"/>
                </a:solidFill>
                <a:latin typeface="Open Sans"/>
                <a:ea typeface="Open Sans"/>
                <a:cs typeface="Open Sans"/>
                <a:sym typeface="Open Sans"/>
                <a:hlinkClick r:id="rId5" tooltip="https://www.openssl.org/docs/"/>
              </a:rPr>
              <a:t>5.OpenSSL Documentation</a:t>
            </a:r>
          </a:p>
          <a:p>
            <a:pPr algn="l">
              <a:lnSpc>
                <a:spcPts val="4059"/>
              </a:lnSpc>
              <a:spcBef>
                <a:spcPct val="0"/>
              </a:spcBef>
            </a:pPr>
            <a:r>
              <a:rPr lang="en-US" sz="2899">
                <a:solidFill>
                  <a:srgbClr val="FFFFFF"/>
                </a:solidFill>
                <a:latin typeface="Open Sans"/>
                <a:ea typeface="Open Sans"/>
                <a:cs typeface="Open Sans"/>
                <a:sym typeface="Open Sans"/>
              </a:rPr>
              <a:t>   </a:t>
            </a:r>
            <a:r>
              <a:rPr lang="en-US" b="true" sz="2899" u="sng">
                <a:solidFill>
                  <a:srgbClr val="FFFFFF"/>
                </a:solidFill>
                <a:latin typeface="Open Sans Medium"/>
                <a:ea typeface="Open Sans Medium"/>
                <a:cs typeface="Open Sans Medium"/>
                <a:sym typeface="Open Sans Medium"/>
                <a:hlinkClick r:id="rId6" tooltip="https://github.com/Fatmabenrjeb/File-encryption-decryption-and-hashing.git"/>
              </a:rPr>
              <a:t>6.GitHub Project Repository</a:t>
            </a:r>
          </a:p>
          <a:p>
            <a:pPr algn="l">
              <a:lnSpc>
                <a:spcPts val="3951"/>
              </a:lnSpc>
              <a:spcBef>
                <a:spcPct val="0"/>
              </a:spcBef>
            </a:pPr>
          </a:p>
        </p:txBody>
      </p:sp>
      <p:sp>
        <p:nvSpPr>
          <p:cNvPr name="TextBox 5" id="5"/>
          <p:cNvSpPr txBox="true"/>
          <p:nvPr/>
        </p:nvSpPr>
        <p:spPr>
          <a:xfrm rot="0">
            <a:off x="1528295" y="1047750"/>
            <a:ext cx="5362664" cy="1045846"/>
          </a:xfrm>
          <a:prstGeom prst="rect">
            <a:avLst/>
          </a:prstGeom>
        </p:spPr>
        <p:txBody>
          <a:bodyPr anchor="t" rtlCol="false" tIns="0" lIns="0" bIns="0" rIns="0">
            <a:spAutoFit/>
          </a:bodyPr>
          <a:lstStyle/>
          <a:p>
            <a:pPr algn="l">
              <a:lnSpc>
                <a:spcPts val="8190"/>
              </a:lnSpc>
            </a:pPr>
            <a:r>
              <a:rPr lang="en-US" sz="7000">
                <a:solidFill>
                  <a:srgbClr val="FFFFFF"/>
                </a:solidFill>
                <a:latin typeface="Open Sans"/>
                <a:ea typeface="Open Sans"/>
                <a:cs typeface="Open Sans"/>
                <a:sym typeface="Open Sans"/>
              </a:rPr>
              <a:t>REFERENCES</a:t>
            </a:r>
          </a:p>
        </p:txBody>
      </p:sp>
      <p:sp>
        <p:nvSpPr>
          <p:cNvPr name="TextBox 6" id="6"/>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
        <p:nvSpPr>
          <p:cNvPr name="Freeform 7" id="7"/>
          <p:cNvSpPr/>
          <p:nvPr/>
        </p:nvSpPr>
        <p:spPr>
          <a:xfrm flipH="false" flipV="false" rot="0">
            <a:off x="15808260" y="4649996"/>
            <a:ext cx="1808292" cy="1852068"/>
          </a:xfrm>
          <a:custGeom>
            <a:avLst/>
            <a:gdLst/>
            <a:ahLst/>
            <a:cxnLst/>
            <a:rect r="r" b="b" t="t" l="l"/>
            <a:pathLst>
              <a:path h="1852068" w="1808292">
                <a:moveTo>
                  <a:pt x="0" y="0"/>
                </a:moveTo>
                <a:lnTo>
                  <a:pt x="1808292" y="0"/>
                </a:lnTo>
                <a:lnTo>
                  <a:pt x="1808292" y="1852068"/>
                </a:lnTo>
                <a:lnTo>
                  <a:pt x="0" y="1852068"/>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0" y="2348381"/>
            <a:ext cx="3941834" cy="2795119"/>
          </a:xfrm>
          <a:custGeom>
            <a:avLst/>
            <a:gdLst/>
            <a:ahLst/>
            <a:cxnLst/>
            <a:rect r="r" b="b" t="t" l="l"/>
            <a:pathLst>
              <a:path h="2795119" w="3941834">
                <a:moveTo>
                  <a:pt x="0" y="0"/>
                </a:moveTo>
                <a:lnTo>
                  <a:pt x="3941834" y="0"/>
                </a:lnTo>
                <a:lnTo>
                  <a:pt x="3941834" y="2795119"/>
                </a:lnTo>
                <a:lnTo>
                  <a:pt x="0" y="27951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4164874" y="7491881"/>
            <a:ext cx="3941834" cy="2795119"/>
          </a:xfrm>
          <a:custGeom>
            <a:avLst/>
            <a:gdLst/>
            <a:ahLst/>
            <a:cxnLst/>
            <a:rect r="r" b="b" t="t" l="l"/>
            <a:pathLst>
              <a:path h="2795119" w="3941834">
                <a:moveTo>
                  <a:pt x="3941835" y="0"/>
                </a:moveTo>
                <a:lnTo>
                  <a:pt x="0" y="0"/>
                </a:lnTo>
                <a:lnTo>
                  <a:pt x="0" y="2795119"/>
                </a:lnTo>
                <a:lnTo>
                  <a:pt x="3941835" y="2795119"/>
                </a:lnTo>
                <a:lnTo>
                  <a:pt x="394183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619951" y="7491881"/>
            <a:ext cx="3048099" cy="2604739"/>
          </a:xfrm>
          <a:custGeom>
            <a:avLst/>
            <a:gdLst/>
            <a:ahLst/>
            <a:cxnLst/>
            <a:rect r="r" b="b" t="t" l="l"/>
            <a:pathLst>
              <a:path h="2604739" w="3048099">
                <a:moveTo>
                  <a:pt x="0" y="0"/>
                </a:moveTo>
                <a:lnTo>
                  <a:pt x="3048098" y="0"/>
                </a:lnTo>
                <a:lnTo>
                  <a:pt x="3048098" y="2604739"/>
                </a:lnTo>
                <a:lnTo>
                  <a:pt x="0" y="26047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
        <p:nvSpPr>
          <p:cNvPr name="TextBox 8" id="8"/>
          <p:cNvSpPr txBox="true"/>
          <p:nvPr/>
        </p:nvSpPr>
        <p:spPr>
          <a:xfrm rot="0">
            <a:off x="-1056885" y="3535072"/>
            <a:ext cx="20401769" cy="3040401"/>
          </a:xfrm>
          <a:prstGeom prst="rect">
            <a:avLst/>
          </a:prstGeom>
        </p:spPr>
        <p:txBody>
          <a:bodyPr anchor="t" rtlCol="false" tIns="0" lIns="0" bIns="0" rIns="0">
            <a:spAutoFit/>
          </a:bodyPr>
          <a:lstStyle/>
          <a:p>
            <a:pPr algn="ctr">
              <a:lnSpc>
                <a:spcPts val="11700"/>
              </a:lnSpc>
            </a:pPr>
            <a:r>
              <a:rPr lang="en-US" b="true" sz="11700">
                <a:solidFill>
                  <a:srgbClr val="FFFFFF"/>
                </a:solidFill>
                <a:latin typeface="Open Sans Bold"/>
                <a:ea typeface="Open Sans Bold"/>
                <a:cs typeface="Open Sans Bold"/>
                <a:sym typeface="Open Sans Bold"/>
              </a:rPr>
              <a:t>THANK YOU </a:t>
            </a:r>
          </a:p>
          <a:p>
            <a:pPr algn="ctr">
              <a:lnSpc>
                <a:spcPts val="11700"/>
              </a:lnSpc>
            </a:pPr>
            <a:r>
              <a:rPr lang="en-US" b="true" sz="11700">
                <a:solidFill>
                  <a:srgbClr val="FFFFFF"/>
                </a:solidFill>
                <a:latin typeface="Open Sans Bold"/>
                <a:ea typeface="Open Sans Bold"/>
                <a:cs typeface="Open Sans Bold"/>
                <a:sym typeface="Open Sans Bold"/>
              </a:rPr>
              <a:t>FOR YOUR ATTENTION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TextBox 3" id="3"/>
          <p:cNvSpPr txBox="true"/>
          <p:nvPr/>
        </p:nvSpPr>
        <p:spPr>
          <a:xfrm rot="0">
            <a:off x="5475618" y="2802002"/>
            <a:ext cx="11954293" cy="6915150"/>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Open Sans Medium"/>
                <a:ea typeface="Open Sans Medium"/>
                <a:cs typeface="Open Sans Medium"/>
                <a:sym typeface="Open Sans Medium"/>
              </a:rPr>
              <a:t>In a world where data breaches and cyber threats are increasingly common, securing sensitive information has become essential.</a:t>
            </a:r>
          </a:p>
          <a:p>
            <a:pPr algn="l">
              <a:lnSpc>
                <a:spcPts val="4200"/>
              </a:lnSpc>
            </a:pPr>
          </a:p>
          <a:p>
            <a:pPr algn="l" marL="647700" indent="-323850" lvl="1">
              <a:lnSpc>
                <a:spcPts val="4200"/>
              </a:lnSpc>
              <a:buFont typeface="Arial"/>
              <a:buChar char="•"/>
            </a:pPr>
            <a:r>
              <a:rPr lang="en-US" sz="3000">
                <a:solidFill>
                  <a:srgbClr val="FFFFFF"/>
                </a:solidFill>
                <a:latin typeface="Open Sans"/>
                <a:ea typeface="Open Sans"/>
                <a:cs typeface="Open Sans"/>
                <a:sym typeface="Open Sans"/>
              </a:rPr>
              <a:t>T</a:t>
            </a:r>
            <a:r>
              <a:rPr lang="en-US" b="true" sz="3000">
                <a:solidFill>
                  <a:srgbClr val="FFFFFF"/>
                </a:solidFill>
                <a:latin typeface="Open Sans Medium"/>
                <a:ea typeface="Open Sans Medium"/>
                <a:cs typeface="Open Sans Medium"/>
                <a:sym typeface="Open Sans Medium"/>
              </a:rPr>
              <a:t>his project aims to develop a secure and user-friendly web application that empowers users to protect their files using core cryptographic techniques — </a:t>
            </a:r>
            <a:r>
              <a:rPr lang="en-US" b="true" sz="3000">
                <a:solidFill>
                  <a:srgbClr val="FFFFFF"/>
                </a:solidFill>
                <a:latin typeface="Open Sans Bold"/>
                <a:ea typeface="Open Sans Bold"/>
                <a:cs typeface="Open Sans Bold"/>
                <a:sym typeface="Open Sans Bold"/>
              </a:rPr>
              <a:t>encryption, decryption, hashing, </a:t>
            </a:r>
            <a:r>
              <a:rPr lang="en-US" sz="3000">
                <a:solidFill>
                  <a:srgbClr val="FFFFFF"/>
                </a:solidFill>
                <a:latin typeface="Open Sans"/>
                <a:ea typeface="Open Sans"/>
                <a:cs typeface="Open Sans"/>
                <a:sym typeface="Open Sans"/>
              </a:rPr>
              <a:t>and</a:t>
            </a:r>
            <a:r>
              <a:rPr lang="en-US" b="true" sz="3000">
                <a:solidFill>
                  <a:srgbClr val="FFFFFF"/>
                </a:solidFill>
                <a:latin typeface="Open Sans Bold"/>
                <a:ea typeface="Open Sans Bold"/>
                <a:cs typeface="Open Sans Bold"/>
                <a:sym typeface="Open Sans Bold"/>
              </a:rPr>
              <a:t> digital signature verification.</a:t>
            </a:r>
          </a:p>
          <a:p>
            <a:pPr algn="l">
              <a:lnSpc>
                <a:spcPts val="4200"/>
              </a:lnSpc>
            </a:pPr>
          </a:p>
          <a:p>
            <a:pPr algn="l" marL="647700" indent="-323850" lvl="1">
              <a:lnSpc>
                <a:spcPts val="4200"/>
              </a:lnSpc>
              <a:buFont typeface="Arial"/>
              <a:buChar char="•"/>
            </a:pPr>
            <a:r>
              <a:rPr lang="en-US" sz="3000">
                <a:solidFill>
                  <a:srgbClr val="FFFFFF"/>
                </a:solidFill>
                <a:latin typeface="Open Sans"/>
                <a:ea typeface="Open Sans"/>
                <a:cs typeface="Open Sans"/>
                <a:sym typeface="Open Sans"/>
              </a:rPr>
              <a:t>O</a:t>
            </a:r>
            <a:r>
              <a:rPr lang="en-US" b="true" sz="3000">
                <a:solidFill>
                  <a:srgbClr val="FFFFFF"/>
                </a:solidFill>
                <a:latin typeface="Open Sans Medium"/>
                <a:ea typeface="Open Sans Medium"/>
                <a:cs typeface="Open Sans Medium"/>
                <a:sym typeface="Open Sans Medium"/>
              </a:rPr>
              <a:t>ur goal is to make file security both accessible and reliable, bridging the gap between cryptography theory and practical application.</a:t>
            </a:r>
          </a:p>
          <a:p>
            <a:pPr algn="l">
              <a:lnSpc>
                <a:spcPts val="4200"/>
              </a:lnSpc>
              <a:spcBef>
                <a:spcPct val="0"/>
              </a:spcBef>
            </a:pPr>
          </a:p>
        </p:txBody>
      </p:sp>
      <p:sp>
        <p:nvSpPr>
          <p:cNvPr name="TextBox 4" id="4"/>
          <p:cNvSpPr txBox="true"/>
          <p:nvPr/>
        </p:nvSpPr>
        <p:spPr>
          <a:xfrm rot="0">
            <a:off x="5924722" y="1280220"/>
            <a:ext cx="7980597" cy="1183005"/>
          </a:xfrm>
          <a:prstGeom prst="rect">
            <a:avLst/>
          </a:prstGeom>
        </p:spPr>
        <p:txBody>
          <a:bodyPr anchor="t" rtlCol="false" tIns="0" lIns="0" bIns="0" rIns="0">
            <a:spAutoFit/>
          </a:bodyPr>
          <a:lstStyle/>
          <a:p>
            <a:pPr algn="l">
              <a:lnSpc>
                <a:spcPts val="9360"/>
              </a:lnSpc>
            </a:pPr>
            <a:r>
              <a:rPr lang="en-US" sz="8000">
                <a:solidFill>
                  <a:srgbClr val="FFFFFF"/>
                </a:solidFill>
                <a:latin typeface="Open Sans"/>
                <a:ea typeface="Open Sans"/>
                <a:cs typeface="Open Sans"/>
                <a:sym typeface="Open Sans"/>
              </a:rPr>
              <a:t>INTRODUCTION</a:t>
            </a:r>
          </a:p>
        </p:txBody>
      </p:sp>
      <p:grpSp>
        <p:nvGrpSpPr>
          <p:cNvPr name="Group 5" id="5"/>
          <p:cNvGrpSpPr>
            <a:grpSpLocks noChangeAspect="true"/>
          </p:cNvGrpSpPr>
          <p:nvPr/>
        </p:nvGrpSpPr>
        <p:grpSpPr>
          <a:xfrm rot="0">
            <a:off x="1738040" y="3461275"/>
            <a:ext cx="3250116" cy="3250116"/>
            <a:chOff x="0" y="0"/>
            <a:chExt cx="14840029" cy="14840029"/>
          </a:xfrm>
        </p:grpSpPr>
        <p:sp>
          <p:nvSpPr>
            <p:cNvPr name="Freeform 6" id="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7" id="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8" id="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712" t="0" r="-24712" b="0"/>
              </a:stretch>
            </a:blipFill>
          </p:spPr>
        </p:sp>
      </p:grpSp>
      <p:grpSp>
        <p:nvGrpSpPr>
          <p:cNvPr name="Group 9" id="9"/>
          <p:cNvGrpSpPr>
            <a:grpSpLocks noChangeAspect="true"/>
          </p:cNvGrpSpPr>
          <p:nvPr/>
        </p:nvGrpSpPr>
        <p:grpSpPr>
          <a:xfrm rot="0">
            <a:off x="605460" y="5212302"/>
            <a:ext cx="2265159" cy="2265159"/>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Freeform 13" id="13"/>
          <p:cNvSpPr/>
          <p:nvPr/>
        </p:nvSpPr>
        <p:spPr>
          <a:xfrm flipH="false" flipV="false" rot="0">
            <a:off x="3991809" y="6819494"/>
            <a:ext cx="932393" cy="954965"/>
          </a:xfrm>
          <a:custGeom>
            <a:avLst/>
            <a:gdLst/>
            <a:ahLst/>
            <a:cxnLst/>
            <a:rect r="r" b="b" t="t" l="l"/>
            <a:pathLst>
              <a:path h="954965" w="932393">
                <a:moveTo>
                  <a:pt x="0" y="0"/>
                </a:moveTo>
                <a:lnTo>
                  <a:pt x="932393" y="0"/>
                </a:lnTo>
                <a:lnTo>
                  <a:pt x="932393" y="954965"/>
                </a:lnTo>
                <a:lnTo>
                  <a:pt x="0" y="954965"/>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grpSp>
        <p:nvGrpSpPr>
          <p:cNvPr name="Group 3" id="3"/>
          <p:cNvGrpSpPr/>
          <p:nvPr/>
        </p:nvGrpSpPr>
        <p:grpSpPr>
          <a:xfrm rot="0">
            <a:off x="-892830" y="0"/>
            <a:ext cx="21069300" cy="3026326"/>
            <a:chOff x="0" y="0"/>
            <a:chExt cx="5549116" cy="797057"/>
          </a:xfrm>
        </p:grpSpPr>
        <p:sp>
          <p:nvSpPr>
            <p:cNvPr name="Freeform 4" id="4"/>
            <p:cNvSpPr/>
            <p:nvPr/>
          </p:nvSpPr>
          <p:spPr>
            <a:xfrm flipH="false" flipV="false" rot="0">
              <a:off x="0" y="0"/>
              <a:ext cx="5549116" cy="797057"/>
            </a:xfrm>
            <a:custGeom>
              <a:avLst/>
              <a:gdLst/>
              <a:ahLst/>
              <a:cxnLst/>
              <a:rect r="r" b="b" t="t" l="l"/>
              <a:pathLst>
                <a:path h="797057" w="5549116">
                  <a:moveTo>
                    <a:pt x="0" y="0"/>
                  </a:moveTo>
                  <a:lnTo>
                    <a:pt x="5549116" y="0"/>
                  </a:lnTo>
                  <a:lnTo>
                    <a:pt x="5549116" y="797057"/>
                  </a:lnTo>
                  <a:lnTo>
                    <a:pt x="0" y="797057"/>
                  </a:lnTo>
                  <a:close/>
                </a:path>
              </a:pathLst>
            </a:custGeom>
            <a:gradFill rotWithShape="true">
              <a:gsLst>
                <a:gs pos="0">
                  <a:srgbClr val="006CCD">
                    <a:alpha val="0"/>
                  </a:srgbClr>
                </a:gs>
                <a:gs pos="100000">
                  <a:srgbClr val="2376D4">
                    <a:alpha val="100000"/>
                  </a:srgbClr>
                </a:gs>
              </a:gsLst>
              <a:lin ang="0"/>
            </a:gradFill>
          </p:spPr>
        </p:sp>
        <p:sp>
          <p:nvSpPr>
            <p:cNvPr name="TextBox 5" id="5"/>
            <p:cNvSpPr txBox="true"/>
            <p:nvPr/>
          </p:nvSpPr>
          <p:spPr>
            <a:xfrm>
              <a:off x="0" y="-28575"/>
              <a:ext cx="5549116" cy="825632"/>
            </a:xfrm>
            <a:prstGeom prst="rect">
              <a:avLst/>
            </a:prstGeom>
          </p:spPr>
          <p:txBody>
            <a:bodyPr anchor="ctr" rtlCol="false" tIns="50800" lIns="50800" bIns="50800" rIns="50800"/>
            <a:lstStyle/>
            <a:p>
              <a:pPr algn="ctr">
                <a:lnSpc>
                  <a:spcPts val="2199"/>
                </a:lnSpc>
              </a:pPr>
            </a:p>
          </p:txBody>
        </p:sp>
      </p:grpSp>
      <p:sp>
        <p:nvSpPr>
          <p:cNvPr name="TextBox 6" id="6"/>
          <p:cNvSpPr txBox="true"/>
          <p:nvPr/>
        </p:nvSpPr>
        <p:spPr>
          <a:xfrm rot="0">
            <a:off x="5201395" y="1114041"/>
            <a:ext cx="8546958" cy="1007795"/>
          </a:xfrm>
          <a:prstGeom prst="rect">
            <a:avLst/>
          </a:prstGeom>
        </p:spPr>
        <p:txBody>
          <a:bodyPr anchor="t" rtlCol="false" tIns="0" lIns="0" bIns="0" rIns="0">
            <a:spAutoFit/>
          </a:bodyPr>
          <a:lstStyle/>
          <a:p>
            <a:pPr algn="ctr">
              <a:lnSpc>
                <a:spcPts val="7441"/>
              </a:lnSpc>
            </a:pPr>
            <a:r>
              <a:rPr lang="en-US" b="true" sz="8001">
                <a:solidFill>
                  <a:srgbClr val="FFFFFF"/>
                </a:solidFill>
                <a:latin typeface="Open Sans Bold"/>
                <a:ea typeface="Open Sans Bold"/>
                <a:cs typeface="Open Sans Bold"/>
                <a:sym typeface="Open Sans Bold"/>
              </a:rPr>
              <a:t>KEY OBJECTIVES</a:t>
            </a:r>
          </a:p>
        </p:txBody>
      </p:sp>
      <p:sp>
        <p:nvSpPr>
          <p:cNvPr name="Freeform 7" id="7"/>
          <p:cNvSpPr/>
          <p:nvPr/>
        </p:nvSpPr>
        <p:spPr>
          <a:xfrm flipH="true" flipV="false" rot="0">
            <a:off x="14362741" y="1476829"/>
            <a:ext cx="3491551" cy="2475827"/>
          </a:xfrm>
          <a:custGeom>
            <a:avLst/>
            <a:gdLst/>
            <a:ahLst/>
            <a:cxnLst/>
            <a:rect r="r" b="b" t="t" l="l"/>
            <a:pathLst>
              <a:path h="2475827" w="3491551">
                <a:moveTo>
                  <a:pt x="3491550" y="0"/>
                </a:moveTo>
                <a:lnTo>
                  <a:pt x="0" y="0"/>
                </a:lnTo>
                <a:lnTo>
                  <a:pt x="0" y="2475827"/>
                </a:lnTo>
                <a:lnTo>
                  <a:pt x="3491550" y="2475827"/>
                </a:lnTo>
                <a:lnTo>
                  <a:pt x="349155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306669" y="3832430"/>
            <a:ext cx="5175797" cy="2622140"/>
            <a:chOff x="0" y="0"/>
            <a:chExt cx="1315329" cy="666366"/>
          </a:xfrm>
        </p:grpSpPr>
        <p:sp>
          <p:nvSpPr>
            <p:cNvPr name="Freeform 9" id="9"/>
            <p:cNvSpPr/>
            <p:nvPr/>
          </p:nvSpPr>
          <p:spPr>
            <a:xfrm flipH="false" flipV="false" rot="0">
              <a:off x="0" y="0"/>
              <a:ext cx="1315329" cy="666366"/>
            </a:xfrm>
            <a:custGeom>
              <a:avLst/>
              <a:gdLst/>
              <a:ahLst/>
              <a:cxnLst/>
              <a:rect r="r" b="b" t="t" l="l"/>
              <a:pathLst>
                <a:path h="666366" w="1315329">
                  <a:moveTo>
                    <a:pt x="0" y="0"/>
                  </a:moveTo>
                  <a:lnTo>
                    <a:pt x="1315329" y="0"/>
                  </a:lnTo>
                  <a:lnTo>
                    <a:pt x="1315329" y="666366"/>
                  </a:lnTo>
                  <a:lnTo>
                    <a:pt x="0" y="666366"/>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0" id="10"/>
            <p:cNvSpPr txBox="true"/>
            <p:nvPr/>
          </p:nvSpPr>
          <p:spPr>
            <a:xfrm>
              <a:off x="0" y="-38100"/>
              <a:ext cx="1315329" cy="704466"/>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46996" y="3278982"/>
            <a:ext cx="358006" cy="358006"/>
            <a:chOff x="0" y="0"/>
            <a:chExt cx="90980" cy="90980"/>
          </a:xfrm>
        </p:grpSpPr>
        <p:sp>
          <p:nvSpPr>
            <p:cNvPr name="Freeform 12" id="12"/>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3" id="13"/>
            <p:cNvSpPr txBox="true"/>
            <p:nvPr/>
          </p:nvSpPr>
          <p:spPr>
            <a:xfrm>
              <a:off x="0" y="-28575"/>
              <a:ext cx="90980" cy="119555"/>
            </a:xfrm>
            <a:prstGeom prst="rect">
              <a:avLst/>
            </a:prstGeom>
          </p:spPr>
          <p:txBody>
            <a:bodyPr anchor="ctr" rtlCol="false" tIns="50800" lIns="50800" bIns="50800" rIns="50800"/>
            <a:lstStyle/>
            <a:p>
              <a:pPr algn="ctr">
                <a:lnSpc>
                  <a:spcPts val="2199"/>
                </a:lnSpc>
              </a:pPr>
            </a:p>
          </p:txBody>
        </p:sp>
      </p:grpSp>
      <p:sp>
        <p:nvSpPr>
          <p:cNvPr name="TextBox 14" id="14"/>
          <p:cNvSpPr txBox="true"/>
          <p:nvPr/>
        </p:nvSpPr>
        <p:spPr>
          <a:xfrm rot="0">
            <a:off x="501254" y="4032455"/>
            <a:ext cx="4407532" cy="2072640"/>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Open Sans"/>
                <a:ea typeface="Open Sans"/>
                <a:cs typeface="Open Sans"/>
                <a:sym typeface="Open Sans"/>
              </a:rPr>
              <a:t>Protect files from unauthorized access using encryption techniques like AES (symmetric) and RSA (asymmetric).</a:t>
            </a:r>
          </a:p>
        </p:txBody>
      </p:sp>
      <p:sp>
        <p:nvSpPr>
          <p:cNvPr name="TextBox 15" id="15"/>
          <p:cNvSpPr txBox="true"/>
          <p:nvPr/>
        </p:nvSpPr>
        <p:spPr>
          <a:xfrm rot="0">
            <a:off x="985107" y="3205255"/>
            <a:ext cx="4840755" cy="448310"/>
          </a:xfrm>
          <a:prstGeom prst="rect">
            <a:avLst/>
          </a:prstGeom>
        </p:spPr>
        <p:txBody>
          <a:bodyPr anchor="t" rtlCol="false" tIns="0" lIns="0" bIns="0" rIns="0">
            <a:spAutoFit/>
          </a:bodyPr>
          <a:lstStyle/>
          <a:p>
            <a:pPr algn="l">
              <a:lnSpc>
                <a:spcPts val="3640"/>
              </a:lnSpc>
              <a:spcBef>
                <a:spcPct val="0"/>
              </a:spcBef>
            </a:pPr>
            <a:r>
              <a:rPr lang="en-US" b="true" sz="2600">
                <a:solidFill>
                  <a:srgbClr val="FFFFFF"/>
                </a:solidFill>
                <a:latin typeface="Open Sans Bold"/>
                <a:ea typeface="Open Sans Bold"/>
                <a:cs typeface="Open Sans Bold"/>
                <a:sym typeface="Open Sans Bold"/>
              </a:rPr>
              <a:t> Secure File Confidentiality</a:t>
            </a:r>
          </a:p>
        </p:txBody>
      </p:sp>
      <p:grpSp>
        <p:nvGrpSpPr>
          <p:cNvPr name="Group 16" id="16"/>
          <p:cNvGrpSpPr/>
          <p:nvPr/>
        </p:nvGrpSpPr>
        <p:grpSpPr>
          <a:xfrm rot="0">
            <a:off x="5907257" y="3952656"/>
            <a:ext cx="5175797" cy="2622140"/>
            <a:chOff x="0" y="0"/>
            <a:chExt cx="1315329" cy="666366"/>
          </a:xfrm>
        </p:grpSpPr>
        <p:sp>
          <p:nvSpPr>
            <p:cNvPr name="Freeform 17" id="17"/>
            <p:cNvSpPr/>
            <p:nvPr/>
          </p:nvSpPr>
          <p:spPr>
            <a:xfrm flipH="false" flipV="false" rot="0">
              <a:off x="0" y="0"/>
              <a:ext cx="1315329" cy="666366"/>
            </a:xfrm>
            <a:custGeom>
              <a:avLst/>
              <a:gdLst/>
              <a:ahLst/>
              <a:cxnLst/>
              <a:rect r="r" b="b" t="t" l="l"/>
              <a:pathLst>
                <a:path h="666366" w="1315329">
                  <a:moveTo>
                    <a:pt x="0" y="0"/>
                  </a:moveTo>
                  <a:lnTo>
                    <a:pt x="1315329" y="0"/>
                  </a:lnTo>
                  <a:lnTo>
                    <a:pt x="1315329" y="666366"/>
                  </a:lnTo>
                  <a:lnTo>
                    <a:pt x="0" y="666366"/>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8" id="18"/>
            <p:cNvSpPr txBox="true"/>
            <p:nvPr/>
          </p:nvSpPr>
          <p:spPr>
            <a:xfrm>
              <a:off x="0" y="-38100"/>
              <a:ext cx="1315329" cy="704466"/>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6073281" y="3278982"/>
            <a:ext cx="358006" cy="358006"/>
            <a:chOff x="0" y="0"/>
            <a:chExt cx="90980" cy="90980"/>
          </a:xfrm>
        </p:grpSpPr>
        <p:sp>
          <p:nvSpPr>
            <p:cNvPr name="Freeform 20" id="20"/>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21" id="21"/>
            <p:cNvSpPr txBox="true"/>
            <p:nvPr/>
          </p:nvSpPr>
          <p:spPr>
            <a:xfrm>
              <a:off x="0" y="-28575"/>
              <a:ext cx="90980" cy="119555"/>
            </a:xfrm>
            <a:prstGeom prst="rect">
              <a:avLst/>
            </a:prstGeom>
          </p:spPr>
          <p:txBody>
            <a:bodyPr anchor="ctr" rtlCol="false" tIns="50800" lIns="50800" bIns="50800" rIns="50800"/>
            <a:lstStyle/>
            <a:p>
              <a:pPr algn="ctr">
                <a:lnSpc>
                  <a:spcPts val="2199"/>
                </a:lnSpc>
              </a:pPr>
            </a:p>
          </p:txBody>
        </p:sp>
      </p:grpSp>
      <p:sp>
        <p:nvSpPr>
          <p:cNvPr name="TextBox 22" id="22"/>
          <p:cNvSpPr txBox="true"/>
          <p:nvPr/>
        </p:nvSpPr>
        <p:spPr>
          <a:xfrm rot="0">
            <a:off x="6109937" y="4168016"/>
            <a:ext cx="4707496" cy="2072640"/>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Open Sans"/>
                <a:ea typeface="Open Sans"/>
                <a:cs typeface="Open Sans"/>
                <a:sym typeface="Open Sans"/>
              </a:rPr>
              <a:t>Use cryptographic hash functions like SHA-256 to generate unique hash values, helping detect any alteration or corruption of files.</a:t>
            </a:r>
          </a:p>
        </p:txBody>
      </p:sp>
      <p:sp>
        <p:nvSpPr>
          <p:cNvPr name="TextBox 23" id="23"/>
          <p:cNvSpPr txBox="true"/>
          <p:nvPr/>
        </p:nvSpPr>
        <p:spPr>
          <a:xfrm rot="0">
            <a:off x="6727702" y="3205255"/>
            <a:ext cx="4318696" cy="448310"/>
          </a:xfrm>
          <a:prstGeom prst="rect">
            <a:avLst/>
          </a:prstGeom>
        </p:spPr>
        <p:txBody>
          <a:bodyPr anchor="t" rtlCol="false" tIns="0" lIns="0" bIns="0" rIns="0">
            <a:spAutoFit/>
          </a:bodyPr>
          <a:lstStyle/>
          <a:p>
            <a:pPr algn="l">
              <a:lnSpc>
                <a:spcPts val="3640"/>
              </a:lnSpc>
              <a:spcBef>
                <a:spcPct val="0"/>
              </a:spcBef>
            </a:pPr>
            <a:r>
              <a:rPr lang="en-US" b="true" sz="2600">
                <a:solidFill>
                  <a:srgbClr val="FFFFFF"/>
                </a:solidFill>
                <a:latin typeface="Open Sans Bold"/>
                <a:ea typeface="Open Sans Bold"/>
                <a:cs typeface="Open Sans Bold"/>
                <a:sym typeface="Open Sans Bold"/>
              </a:rPr>
              <a:t>Ensure File Integrity </a:t>
            </a:r>
          </a:p>
        </p:txBody>
      </p:sp>
      <p:grpSp>
        <p:nvGrpSpPr>
          <p:cNvPr name="Group 24" id="24"/>
          <p:cNvGrpSpPr/>
          <p:nvPr/>
        </p:nvGrpSpPr>
        <p:grpSpPr>
          <a:xfrm rot="0">
            <a:off x="12199371" y="3952656"/>
            <a:ext cx="5175797" cy="2622140"/>
            <a:chOff x="0" y="0"/>
            <a:chExt cx="1315329" cy="666366"/>
          </a:xfrm>
        </p:grpSpPr>
        <p:sp>
          <p:nvSpPr>
            <p:cNvPr name="Freeform 25" id="25"/>
            <p:cNvSpPr/>
            <p:nvPr/>
          </p:nvSpPr>
          <p:spPr>
            <a:xfrm flipH="false" flipV="false" rot="0">
              <a:off x="0" y="0"/>
              <a:ext cx="1315329" cy="666366"/>
            </a:xfrm>
            <a:custGeom>
              <a:avLst/>
              <a:gdLst/>
              <a:ahLst/>
              <a:cxnLst/>
              <a:rect r="r" b="b" t="t" l="l"/>
              <a:pathLst>
                <a:path h="666366" w="1315329">
                  <a:moveTo>
                    <a:pt x="0" y="0"/>
                  </a:moveTo>
                  <a:lnTo>
                    <a:pt x="1315329" y="0"/>
                  </a:lnTo>
                  <a:lnTo>
                    <a:pt x="1315329" y="666366"/>
                  </a:lnTo>
                  <a:lnTo>
                    <a:pt x="0" y="666366"/>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26" id="26"/>
            <p:cNvSpPr txBox="true"/>
            <p:nvPr/>
          </p:nvSpPr>
          <p:spPr>
            <a:xfrm>
              <a:off x="0" y="-38100"/>
              <a:ext cx="1315329" cy="704466"/>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11841366" y="3278982"/>
            <a:ext cx="358006" cy="358006"/>
            <a:chOff x="0" y="0"/>
            <a:chExt cx="90980" cy="90980"/>
          </a:xfrm>
        </p:grpSpPr>
        <p:sp>
          <p:nvSpPr>
            <p:cNvPr name="Freeform 28" id="28"/>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29" id="29"/>
            <p:cNvSpPr txBox="true"/>
            <p:nvPr/>
          </p:nvSpPr>
          <p:spPr>
            <a:xfrm>
              <a:off x="0" y="-28575"/>
              <a:ext cx="90980" cy="119555"/>
            </a:xfrm>
            <a:prstGeom prst="rect">
              <a:avLst/>
            </a:prstGeom>
          </p:spPr>
          <p:txBody>
            <a:bodyPr anchor="ctr" rtlCol="false" tIns="50800" lIns="50800" bIns="50800" rIns="50800"/>
            <a:lstStyle/>
            <a:p>
              <a:pPr algn="ctr">
                <a:lnSpc>
                  <a:spcPts val="2199"/>
                </a:lnSpc>
              </a:pPr>
            </a:p>
          </p:txBody>
        </p:sp>
      </p:grpSp>
      <p:sp>
        <p:nvSpPr>
          <p:cNvPr name="TextBox 30" id="30"/>
          <p:cNvSpPr txBox="true"/>
          <p:nvPr/>
        </p:nvSpPr>
        <p:spPr>
          <a:xfrm rot="0">
            <a:off x="12384889" y="4129200"/>
            <a:ext cx="4719296" cy="2491740"/>
          </a:xfrm>
          <a:prstGeom prst="rect">
            <a:avLst/>
          </a:prstGeom>
        </p:spPr>
        <p:txBody>
          <a:bodyPr anchor="t" rtlCol="false" tIns="0" lIns="0" bIns="0" rIns="0">
            <a:spAutoFit/>
          </a:bodyPr>
          <a:lstStyle/>
          <a:p>
            <a:pPr algn="l">
              <a:lnSpc>
                <a:spcPts val="3359"/>
              </a:lnSpc>
            </a:pPr>
            <a:r>
              <a:rPr lang="en-US" sz="2399">
                <a:solidFill>
                  <a:srgbClr val="FFFFFF"/>
                </a:solidFill>
                <a:latin typeface="Open Sans"/>
                <a:ea typeface="Open Sans"/>
                <a:cs typeface="Open Sans"/>
                <a:sym typeface="Open Sans"/>
              </a:rPr>
              <a:t>Incorporate digital signature generation and verification to confirm that files come from a trusted source and haven’t been tampered with.</a:t>
            </a:r>
          </a:p>
          <a:p>
            <a:pPr algn="l">
              <a:lnSpc>
                <a:spcPts val="3359"/>
              </a:lnSpc>
              <a:spcBef>
                <a:spcPct val="0"/>
              </a:spcBef>
            </a:pPr>
          </a:p>
        </p:txBody>
      </p:sp>
      <p:sp>
        <p:nvSpPr>
          <p:cNvPr name="TextBox 31" id="31"/>
          <p:cNvSpPr txBox="true"/>
          <p:nvPr/>
        </p:nvSpPr>
        <p:spPr>
          <a:xfrm rot="0">
            <a:off x="12495515" y="3205255"/>
            <a:ext cx="4763785" cy="448310"/>
          </a:xfrm>
          <a:prstGeom prst="rect">
            <a:avLst/>
          </a:prstGeom>
        </p:spPr>
        <p:txBody>
          <a:bodyPr anchor="t" rtlCol="false" tIns="0" lIns="0" bIns="0" rIns="0">
            <a:spAutoFit/>
          </a:bodyPr>
          <a:lstStyle/>
          <a:p>
            <a:pPr algn="l">
              <a:lnSpc>
                <a:spcPts val="3640"/>
              </a:lnSpc>
              <a:spcBef>
                <a:spcPct val="0"/>
              </a:spcBef>
            </a:pPr>
            <a:r>
              <a:rPr lang="en-US" b="true" sz="2600">
                <a:solidFill>
                  <a:srgbClr val="FFFFFF"/>
                </a:solidFill>
                <a:latin typeface="Open Sans Bold"/>
                <a:ea typeface="Open Sans Bold"/>
                <a:cs typeface="Open Sans Bold"/>
                <a:sym typeface="Open Sans Bold"/>
              </a:rPr>
              <a:t> Enable Digital Authenticity</a:t>
            </a:r>
          </a:p>
        </p:txBody>
      </p:sp>
      <p:grpSp>
        <p:nvGrpSpPr>
          <p:cNvPr name="Group 32" id="32"/>
          <p:cNvGrpSpPr/>
          <p:nvPr/>
        </p:nvGrpSpPr>
        <p:grpSpPr>
          <a:xfrm rot="0">
            <a:off x="5825863" y="7506674"/>
            <a:ext cx="5488037" cy="2780326"/>
            <a:chOff x="0" y="0"/>
            <a:chExt cx="1315329" cy="666366"/>
          </a:xfrm>
        </p:grpSpPr>
        <p:sp>
          <p:nvSpPr>
            <p:cNvPr name="Freeform 33" id="33"/>
            <p:cNvSpPr/>
            <p:nvPr/>
          </p:nvSpPr>
          <p:spPr>
            <a:xfrm flipH="false" flipV="false" rot="0">
              <a:off x="0" y="0"/>
              <a:ext cx="1315329" cy="666366"/>
            </a:xfrm>
            <a:custGeom>
              <a:avLst/>
              <a:gdLst/>
              <a:ahLst/>
              <a:cxnLst/>
              <a:rect r="r" b="b" t="t" l="l"/>
              <a:pathLst>
                <a:path h="666366" w="1315329">
                  <a:moveTo>
                    <a:pt x="0" y="0"/>
                  </a:moveTo>
                  <a:lnTo>
                    <a:pt x="1315329" y="0"/>
                  </a:lnTo>
                  <a:lnTo>
                    <a:pt x="1315329" y="666366"/>
                  </a:lnTo>
                  <a:lnTo>
                    <a:pt x="0" y="666366"/>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34" id="34"/>
            <p:cNvSpPr txBox="true"/>
            <p:nvPr/>
          </p:nvSpPr>
          <p:spPr>
            <a:xfrm>
              <a:off x="0" y="-38100"/>
              <a:ext cx="1315329" cy="704466"/>
            </a:xfrm>
            <a:prstGeom prst="rect">
              <a:avLst/>
            </a:prstGeom>
          </p:spPr>
          <p:txBody>
            <a:bodyPr anchor="ctr" rtlCol="false" tIns="50800" lIns="50800" bIns="50800" rIns="50800"/>
            <a:lstStyle/>
            <a:p>
              <a:pPr algn="ctr">
                <a:lnSpc>
                  <a:spcPts val="2659"/>
                </a:lnSpc>
                <a:spcBef>
                  <a:spcPct val="0"/>
                </a:spcBef>
              </a:pPr>
            </a:p>
          </p:txBody>
        </p:sp>
      </p:grpSp>
      <p:sp>
        <p:nvSpPr>
          <p:cNvPr name="TextBox 35" id="35"/>
          <p:cNvSpPr txBox="true"/>
          <p:nvPr/>
        </p:nvSpPr>
        <p:spPr>
          <a:xfrm rot="0">
            <a:off x="6031030" y="7705900"/>
            <a:ext cx="4928252" cy="2465761"/>
          </a:xfrm>
          <a:prstGeom prst="rect">
            <a:avLst/>
          </a:prstGeom>
        </p:spPr>
        <p:txBody>
          <a:bodyPr anchor="t" rtlCol="false" tIns="0" lIns="0" bIns="0" rIns="0">
            <a:spAutoFit/>
          </a:bodyPr>
          <a:lstStyle/>
          <a:p>
            <a:pPr algn="l">
              <a:lnSpc>
                <a:spcPts val="3356"/>
              </a:lnSpc>
            </a:pPr>
            <a:r>
              <a:rPr lang="en-US" sz="2397">
                <a:solidFill>
                  <a:srgbClr val="FFFFFF"/>
                </a:solidFill>
                <a:latin typeface="Open Sans"/>
                <a:ea typeface="Open Sans"/>
                <a:cs typeface="Open Sans"/>
                <a:sym typeface="Open Sans"/>
              </a:rPr>
              <a:t>Design a user-friendly web interface that makes file security simple and practical for everyday users without deep technical knowledge</a:t>
            </a:r>
          </a:p>
          <a:p>
            <a:pPr algn="l">
              <a:lnSpc>
                <a:spcPts val="3076"/>
              </a:lnSpc>
              <a:spcBef>
                <a:spcPct val="0"/>
              </a:spcBef>
            </a:pPr>
          </a:p>
        </p:txBody>
      </p:sp>
      <p:sp>
        <p:nvSpPr>
          <p:cNvPr name="TextBox 36" id="36"/>
          <p:cNvSpPr txBox="true"/>
          <p:nvPr/>
        </p:nvSpPr>
        <p:spPr>
          <a:xfrm rot="0">
            <a:off x="6431287" y="6943265"/>
            <a:ext cx="5234901" cy="448310"/>
          </a:xfrm>
          <a:prstGeom prst="rect">
            <a:avLst/>
          </a:prstGeom>
        </p:spPr>
        <p:txBody>
          <a:bodyPr anchor="t" rtlCol="false" tIns="0" lIns="0" bIns="0" rIns="0">
            <a:spAutoFit/>
          </a:bodyPr>
          <a:lstStyle/>
          <a:p>
            <a:pPr algn="l">
              <a:lnSpc>
                <a:spcPts val="3640"/>
              </a:lnSpc>
              <a:spcBef>
                <a:spcPct val="0"/>
              </a:spcBef>
            </a:pPr>
            <a:r>
              <a:rPr lang="en-US" b="true" sz="2600">
                <a:solidFill>
                  <a:srgbClr val="FFFFFF"/>
                </a:solidFill>
                <a:latin typeface="Open Sans Bold"/>
                <a:ea typeface="Open Sans Bold"/>
                <a:cs typeface="Open Sans Bold"/>
                <a:sym typeface="Open Sans Bold"/>
              </a:rPr>
              <a:t> Offer an Accessible Solution</a:t>
            </a:r>
          </a:p>
        </p:txBody>
      </p:sp>
      <p:sp>
        <p:nvSpPr>
          <p:cNvPr name="Freeform 37" id="37"/>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8" id="38"/>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
        <p:nvSpPr>
          <p:cNvPr name="Freeform 39" id="39"/>
          <p:cNvSpPr/>
          <p:nvPr/>
        </p:nvSpPr>
        <p:spPr>
          <a:xfrm flipH="false" flipV="false" rot="0">
            <a:off x="156028" y="1356603"/>
            <a:ext cx="3491551" cy="2475827"/>
          </a:xfrm>
          <a:custGeom>
            <a:avLst/>
            <a:gdLst/>
            <a:ahLst/>
            <a:cxnLst/>
            <a:rect r="r" b="b" t="t" l="l"/>
            <a:pathLst>
              <a:path h="2475827" w="3491551">
                <a:moveTo>
                  <a:pt x="0" y="0"/>
                </a:moveTo>
                <a:lnTo>
                  <a:pt x="3491551" y="0"/>
                </a:lnTo>
                <a:lnTo>
                  <a:pt x="3491551" y="2475827"/>
                </a:lnTo>
                <a:lnTo>
                  <a:pt x="0" y="24758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0" id="40"/>
          <p:cNvGrpSpPr/>
          <p:nvPr/>
        </p:nvGrpSpPr>
        <p:grpSpPr>
          <a:xfrm rot="0">
            <a:off x="6006760" y="7016992"/>
            <a:ext cx="358006" cy="358006"/>
            <a:chOff x="0" y="0"/>
            <a:chExt cx="90980" cy="90980"/>
          </a:xfrm>
        </p:grpSpPr>
        <p:sp>
          <p:nvSpPr>
            <p:cNvPr name="Freeform 41" id="41"/>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42" id="42"/>
            <p:cNvSpPr txBox="true"/>
            <p:nvPr/>
          </p:nvSpPr>
          <p:spPr>
            <a:xfrm>
              <a:off x="0" y="-28575"/>
              <a:ext cx="90980" cy="119555"/>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TextBox 3" id="3"/>
          <p:cNvSpPr txBox="true"/>
          <p:nvPr/>
        </p:nvSpPr>
        <p:spPr>
          <a:xfrm rot="0">
            <a:off x="600640" y="3319284"/>
            <a:ext cx="10975264" cy="5595620"/>
          </a:xfrm>
          <a:prstGeom prst="rect">
            <a:avLst/>
          </a:prstGeom>
        </p:spPr>
        <p:txBody>
          <a:bodyPr anchor="t" rtlCol="false" tIns="0" lIns="0" bIns="0" rIns="0">
            <a:spAutoFit/>
          </a:bodyPr>
          <a:lstStyle/>
          <a:p>
            <a:pPr algn="l">
              <a:lnSpc>
                <a:spcPts val="4480"/>
              </a:lnSpc>
            </a:pPr>
            <a:r>
              <a:rPr lang="en-US" sz="3200">
                <a:solidFill>
                  <a:srgbClr val="FFFFFF"/>
                </a:solidFill>
                <a:latin typeface="Open Sans"/>
                <a:ea typeface="Open Sans"/>
                <a:cs typeface="Open Sans"/>
                <a:sym typeface="Open Sans"/>
              </a:rPr>
              <a:t>We built the web app using a set of reliable tools and technologies to ensure secure and efficient file processing:</a:t>
            </a:r>
          </a:p>
          <a:p>
            <a:pPr algn="l">
              <a:lnSpc>
                <a:spcPts val="4480"/>
              </a:lnSpc>
            </a:pPr>
          </a:p>
          <a:p>
            <a:pPr algn="l" marL="690881" indent="-345440" lvl="1">
              <a:lnSpc>
                <a:spcPts val="4480"/>
              </a:lnSpc>
              <a:buFont typeface="Arial"/>
              <a:buChar char="•"/>
            </a:pPr>
            <a:r>
              <a:rPr lang="en-US" b="true" sz="3200">
                <a:solidFill>
                  <a:srgbClr val="FFFFFF"/>
                </a:solidFill>
                <a:latin typeface="Open Sans Bold"/>
                <a:ea typeface="Open Sans Bold"/>
                <a:cs typeface="Open Sans Bold"/>
                <a:sym typeface="Open Sans Bold"/>
              </a:rPr>
              <a:t>Python 3.x</a:t>
            </a:r>
            <a:r>
              <a:rPr lang="en-US" b="true" sz="3200">
                <a:solidFill>
                  <a:srgbClr val="FFFFFF"/>
                </a:solidFill>
                <a:latin typeface="Open Sans Medium"/>
                <a:ea typeface="Open Sans Medium"/>
                <a:cs typeface="Open Sans Medium"/>
                <a:sym typeface="Open Sans Medium"/>
              </a:rPr>
              <a:t> – Core programming language</a:t>
            </a:r>
          </a:p>
          <a:p>
            <a:pPr algn="l" marL="690881" indent="-345440" lvl="1">
              <a:lnSpc>
                <a:spcPts val="4480"/>
              </a:lnSpc>
              <a:buFont typeface="Arial"/>
              <a:buChar char="•"/>
            </a:pPr>
            <a:r>
              <a:rPr lang="en-US" b="true" sz="3200">
                <a:solidFill>
                  <a:srgbClr val="FFFFFF"/>
                </a:solidFill>
                <a:latin typeface="Open Sans Bold"/>
                <a:ea typeface="Open Sans Bold"/>
                <a:cs typeface="Open Sans Bold"/>
                <a:sym typeface="Open Sans Bold"/>
              </a:rPr>
              <a:t>Django –</a:t>
            </a:r>
            <a:r>
              <a:rPr lang="en-US" b="true" sz="3200">
                <a:solidFill>
                  <a:srgbClr val="FFFFFF"/>
                </a:solidFill>
                <a:latin typeface="Open Sans Medium"/>
                <a:ea typeface="Open Sans Medium"/>
                <a:cs typeface="Open Sans Medium"/>
                <a:sym typeface="Open Sans Medium"/>
              </a:rPr>
              <a:t> Web framework</a:t>
            </a:r>
          </a:p>
          <a:p>
            <a:pPr algn="l" marL="690881" indent="-345440" lvl="1">
              <a:lnSpc>
                <a:spcPts val="4480"/>
              </a:lnSpc>
              <a:buFont typeface="Arial"/>
              <a:buChar char="•"/>
            </a:pPr>
            <a:r>
              <a:rPr lang="en-US" b="true" sz="3200">
                <a:solidFill>
                  <a:srgbClr val="FFFFFF"/>
                </a:solidFill>
                <a:latin typeface="Open Sans Bold"/>
                <a:ea typeface="Open Sans Bold"/>
                <a:cs typeface="Open Sans Bold"/>
                <a:sym typeface="Open Sans Bold"/>
              </a:rPr>
              <a:t>Django Templates</a:t>
            </a:r>
            <a:r>
              <a:rPr lang="en-US" b="true" sz="3200">
                <a:solidFill>
                  <a:srgbClr val="FFFFFF"/>
                </a:solidFill>
                <a:latin typeface="Open Sans Medium"/>
                <a:ea typeface="Open Sans Medium"/>
                <a:cs typeface="Open Sans Medium"/>
                <a:sym typeface="Open Sans Medium"/>
              </a:rPr>
              <a:t> – Frontend</a:t>
            </a:r>
          </a:p>
          <a:p>
            <a:pPr algn="l" marL="690881" indent="-345440" lvl="1">
              <a:lnSpc>
                <a:spcPts val="4480"/>
              </a:lnSpc>
              <a:buFont typeface="Arial"/>
              <a:buChar char="•"/>
            </a:pPr>
            <a:r>
              <a:rPr lang="en-US" b="true" sz="3200">
                <a:solidFill>
                  <a:srgbClr val="FFFFFF"/>
                </a:solidFill>
                <a:latin typeface="Open Sans Bold"/>
                <a:ea typeface="Open Sans Bold"/>
                <a:cs typeface="Open Sans Bold"/>
                <a:sym typeface="Open Sans Bold"/>
              </a:rPr>
              <a:t>cryptography, hashlib</a:t>
            </a:r>
            <a:r>
              <a:rPr lang="en-US" b="true" sz="3200">
                <a:solidFill>
                  <a:srgbClr val="FFFFFF"/>
                </a:solidFill>
                <a:latin typeface="Open Sans Medium"/>
                <a:ea typeface="Open Sans Medium"/>
                <a:cs typeface="Open Sans Medium"/>
                <a:sym typeface="Open Sans Medium"/>
              </a:rPr>
              <a:t> – Cryptographic functions</a:t>
            </a:r>
          </a:p>
          <a:p>
            <a:pPr algn="l" marL="690881" indent="-345440" lvl="1">
              <a:lnSpc>
                <a:spcPts val="4480"/>
              </a:lnSpc>
              <a:buFont typeface="Arial"/>
              <a:buChar char="•"/>
            </a:pPr>
            <a:r>
              <a:rPr lang="en-US" b="true" sz="3200">
                <a:solidFill>
                  <a:srgbClr val="FFFFFF"/>
                </a:solidFill>
                <a:latin typeface="Open Sans Bold"/>
                <a:ea typeface="Open Sans Bold"/>
                <a:cs typeface="Open Sans Bold"/>
                <a:sym typeface="Open Sans Bold"/>
              </a:rPr>
              <a:t>Git/GitHub</a:t>
            </a:r>
            <a:r>
              <a:rPr lang="en-US" b="true" sz="3200">
                <a:solidFill>
                  <a:srgbClr val="FFFFFF"/>
                </a:solidFill>
                <a:latin typeface="Open Sans Medium"/>
                <a:ea typeface="Open Sans Medium"/>
                <a:cs typeface="Open Sans Medium"/>
                <a:sym typeface="Open Sans Medium"/>
              </a:rPr>
              <a:t> – Version control</a:t>
            </a:r>
          </a:p>
          <a:p>
            <a:pPr algn="l" marL="690881" indent="-345440" lvl="1">
              <a:lnSpc>
                <a:spcPts val="4480"/>
              </a:lnSpc>
              <a:spcBef>
                <a:spcPct val="0"/>
              </a:spcBef>
              <a:buFont typeface="Arial"/>
              <a:buChar char="•"/>
            </a:pPr>
            <a:r>
              <a:rPr lang="en-US" b="true" sz="3200">
                <a:solidFill>
                  <a:srgbClr val="FFFFFF"/>
                </a:solidFill>
                <a:latin typeface="Open Sans Bold"/>
                <a:ea typeface="Open Sans Bold"/>
                <a:cs typeface="Open Sans Bold"/>
                <a:sym typeface="Open Sans Bold"/>
              </a:rPr>
              <a:t>VS Code</a:t>
            </a:r>
            <a:r>
              <a:rPr lang="en-US" b="true" sz="3200">
                <a:solidFill>
                  <a:srgbClr val="FFFFFF"/>
                </a:solidFill>
                <a:latin typeface="Open Sans Medium"/>
                <a:ea typeface="Open Sans Medium"/>
                <a:cs typeface="Open Sans Medium"/>
                <a:sym typeface="Open Sans Medium"/>
              </a:rPr>
              <a:t> – Development environment</a:t>
            </a:r>
          </a:p>
        </p:txBody>
      </p:sp>
      <p:sp>
        <p:nvSpPr>
          <p:cNvPr name="Freeform 4" id="4"/>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531619" y="4606500"/>
            <a:ext cx="1208947" cy="1539169"/>
          </a:xfrm>
          <a:custGeom>
            <a:avLst/>
            <a:gdLst/>
            <a:ahLst/>
            <a:cxnLst/>
            <a:rect r="r" b="b" t="t" l="l"/>
            <a:pathLst>
              <a:path h="1539169" w="1208947">
                <a:moveTo>
                  <a:pt x="0" y="0"/>
                </a:moveTo>
                <a:lnTo>
                  <a:pt x="1208947" y="0"/>
                </a:lnTo>
                <a:lnTo>
                  <a:pt x="1208947" y="1539169"/>
                </a:lnTo>
                <a:lnTo>
                  <a:pt x="0" y="15391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008340" y="2580382"/>
            <a:ext cx="1600836" cy="1592104"/>
          </a:xfrm>
          <a:custGeom>
            <a:avLst/>
            <a:gdLst/>
            <a:ahLst/>
            <a:cxnLst/>
            <a:rect r="r" b="b" t="t" l="l"/>
            <a:pathLst>
              <a:path h="1592104" w="1600836">
                <a:moveTo>
                  <a:pt x="0" y="0"/>
                </a:moveTo>
                <a:lnTo>
                  <a:pt x="1600836" y="0"/>
                </a:lnTo>
                <a:lnTo>
                  <a:pt x="1600836" y="1592105"/>
                </a:lnTo>
                <a:lnTo>
                  <a:pt x="0" y="15921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136093" y="6510565"/>
            <a:ext cx="3486186" cy="1584630"/>
          </a:xfrm>
          <a:custGeom>
            <a:avLst/>
            <a:gdLst/>
            <a:ahLst/>
            <a:cxnLst/>
            <a:rect r="r" b="b" t="t" l="l"/>
            <a:pathLst>
              <a:path h="1584630" w="3486186">
                <a:moveTo>
                  <a:pt x="0" y="0"/>
                </a:moveTo>
                <a:lnTo>
                  <a:pt x="3486185" y="0"/>
                </a:lnTo>
                <a:lnTo>
                  <a:pt x="3486185" y="1584630"/>
                </a:lnTo>
                <a:lnTo>
                  <a:pt x="0" y="15846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838566" y="4606500"/>
            <a:ext cx="1420734" cy="1539169"/>
          </a:xfrm>
          <a:custGeom>
            <a:avLst/>
            <a:gdLst/>
            <a:ahLst/>
            <a:cxnLst/>
            <a:rect r="r" b="b" t="t" l="l"/>
            <a:pathLst>
              <a:path h="1539169" w="1420734">
                <a:moveTo>
                  <a:pt x="0" y="0"/>
                </a:moveTo>
                <a:lnTo>
                  <a:pt x="1420734" y="0"/>
                </a:lnTo>
                <a:lnTo>
                  <a:pt x="1420734" y="1539169"/>
                </a:lnTo>
                <a:lnTo>
                  <a:pt x="0" y="1539169"/>
                </a:lnTo>
                <a:lnTo>
                  <a:pt x="0" y="0"/>
                </a:lnTo>
                <a:close/>
              </a:path>
            </a:pathLst>
          </a:custGeom>
          <a:blipFill>
            <a:blip r:embed="rId11"/>
            <a:stretch>
              <a:fillRect l="-4168" t="0" r="-4168" b="0"/>
            </a:stretch>
          </a:blipFill>
        </p:spPr>
      </p:sp>
      <p:sp>
        <p:nvSpPr>
          <p:cNvPr name="TextBox 9" id="9"/>
          <p:cNvSpPr txBox="true"/>
          <p:nvPr/>
        </p:nvSpPr>
        <p:spPr>
          <a:xfrm rot="0">
            <a:off x="600640" y="1534487"/>
            <a:ext cx="11930978" cy="887784"/>
          </a:xfrm>
          <a:prstGeom prst="rect">
            <a:avLst/>
          </a:prstGeom>
        </p:spPr>
        <p:txBody>
          <a:bodyPr anchor="t" rtlCol="false" tIns="0" lIns="0" bIns="0" rIns="0">
            <a:spAutoFit/>
          </a:bodyPr>
          <a:lstStyle/>
          <a:p>
            <a:pPr algn="l">
              <a:lnSpc>
                <a:spcPts val="6511"/>
              </a:lnSpc>
            </a:pPr>
            <a:r>
              <a:rPr lang="en-US" sz="7001">
                <a:solidFill>
                  <a:srgbClr val="FFFFFF"/>
                </a:solidFill>
                <a:latin typeface="Open Sans"/>
                <a:ea typeface="Open Sans"/>
                <a:cs typeface="Open Sans"/>
                <a:sym typeface="Open Sans"/>
              </a:rPr>
              <a:t>TOOLS AND TECHNOLOGIES</a:t>
            </a:r>
          </a:p>
        </p:txBody>
      </p:sp>
      <p:sp>
        <p:nvSpPr>
          <p:cNvPr name="TextBox 10" id="10"/>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true" flipV="false" rot="0">
            <a:off x="13217893" y="1828188"/>
            <a:ext cx="5802923" cy="4114800"/>
          </a:xfrm>
          <a:custGeom>
            <a:avLst/>
            <a:gdLst/>
            <a:ahLst/>
            <a:cxnLst/>
            <a:rect r="r" b="b" t="t" l="l"/>
            <a:pathLst>
              <a:path h="4114800" w="5802923">
                <a:moveTo>
                  <a:pt x="5802923" y="0"/>
                </a:moveTo>
                <a:lnTo>
                  <a:pt x="0" y="0"/>
                </a:lnTo>
                <a:lnTo>
                  <a:pt x="0" y="4114800"/>
                </a:lnTo>
                <a:lnTo>
                  <a:pt x="5802923" y="4114800"/>
                </a:lnTo>
                <a:lnTo>
                  <a:pt x="580292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867801" y="2770301"/>
            <a:ext cx="11005449" cy="5869940"/>
          </a:xfrm>
          <a:prstGeom prst="rect">
            <a:avLst/>
          </a:prstGeom>
        </p:spPr>
        <p:txBody>
          <a:bodyPr anchor="t" rtlCol="false" tIns="0" lIns="0" bIns="0" rIns="0">
            <a:spAutoFit/>
          </a:bodyPr>
          <a:lstStyle/>
          <a:p>
            <a:pPr algn="just">
              <a:lnSpc>
                <a:spcPts val="5179"/>
              </a:lnSpc>
            </a:pPr>
            <a:r>
              <a:rPr lang="en-US" sz="3699" b="true">
                <a:solidFill>
                  <a:srgbClr val="FFFFFF"/>
                </a:solidFill>
                <a:latin typeface="Open Sans Medium"/>
                <a:ea typeface="Open Sans Medium"/>
                <a:cs typeface="Open Sans Medium"/>
                <a:sym typeface="Open Sans Medium"/>
              </a:rPr>
              <a:t>We explored the theoretical foundations of encryption/decryption (AES, RSA), hashing (SHA-256), and digital signatures by studying their algorithms, security protocols, and use cases. We also analyzed existing solutions, identifying key strengths like strong cryptographic protection and weaknesses such as complexity, limited usability, or lack of integration between features.</a:t>
            </a:r>
          </a:p>
          <a:p>
            <a:pPr algn="just">
              <a:lnSpc>
                <a:spcPts val="5040"/>
              </a:lnSpc>
              <a:spcBef>
                <a:spcPct val="0"/>
              </a:spcBef>
            </a:pPr>
          </a:p>
        </p:txBody>
      </p:sp>
      <p:sp>
        <p:nvSpPr>
          <p:cNvPr name="Freeform 5" id="5"/>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29585" y="8291499"/>
            <a:ext cx="1608128" cy="1604108"/>
          </a:xfrm>
          <a:custGeom>
            <a:avLst/>
            <a:gdLst/>
            <a:ahLst/>
            <a:cxnLst/>
            <a:rect r="r" b="b" t="t" l="l"/>
            <a:pathLst>
              <a:path h="1604108" w="1608128">
                <a:moveTo>
                  <a:pt x="0" y="0"/>
                </a:moveTo>
                <a:lnTo>
                  <a:pt x="1608128" y="0"/>
                </a:lnTo>
                <a:lnTo>
                  <a:pt x="1608128" y="1604108"/>
                </a:lnTo>
                <a:lnTo>
                  <a:pt x="0" y="16041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34370" y="4077310"/>
            <a:ext cx="5001804" cy="3408323"/>
          </a:xfrm>
          <a:prstGeom prst="rect">
            <a:avLst/>
          </a:prstGeom>
        </p:spPr>
        <p:txBody>
          <a:bodyPr anchor="t" rtlCol="false" tIns="0" lIns="0" bIns="0" rIns="0">
            <a:spAutoFit/>
          </a:bodyPr>
          <a:lstStyle/>
          <a:p>
            <a:pPr algn="l">
              <a:lnSpc>
                <a:spcPts val="6663"/>
              </a:lnSpc>
            </a:pPr>
            <a:r>
              <a:rPr lang="en-US" sz="6286" b="true">
                <a:solidFill>
                  <a:srgbClr val="FFFFFF"/>
                </a:solidFill>
                <a:latin typeface="Open Sans Bold"/>
                <a:ea typeface="Open Sans Bold"/>
                <a:cs typeface="Open Sans Bold"/>
                <a:sym typeface="Open Sans Bold"/>
              </a:rPr>
              <a:t>DATA </a:t>
            </a:r>
          </a:p>
          <a:p>
            <a:pPr algn="l">
              <a:lnSpc>
                <a:spcPts val="6663"/>
              </a:lnSpc>
            </a:pPr>
            <a:r>
              <a:rPr lang="en-US" sz="6286" b="true">
                <a:solidFill>
                  <a:srgbClr val="FFFFFF"/>
                </a:solidFill>
                <a:latin typeface="Open Sans Bold"/>
                <a:ea typeface="Open Sans Bold"/>
                <a:cs typeface="Open Sans Bold"/>
                <a:sym typeface="Open Sans Bold"/>
              </a:rPr>
              <a:t>GATHERING</a:t>
            </a:r>
          </a:p>
          <a:p>
            <a:pPr algn="l">
              <a:lnSpc>
                <a:spcPts val="6663"/>
              </a:lnSpc>
            </a:pPr>
            <a:r>
              <a:rPr lang="en-US" sz="6286" b="true">
                <a:solidFill>
                  <a:srgbClr val="FFFFFF"/>
                </a:solidFill>
                <a:latin typeface="Open Sans Bold"/>
                <a:ea typeface="Open Sans Bold"/>
                <a:cs typeface="Open Sans Bold"/>
                <a:sym typeface="Open Sans Bold"/>
              </a:rPr>
              <a:t>PHASE</a:t>
            </a:r>
          </a:p>
          <a:p>
            <a:pPr algn="l">
              <a:lnSpc>
                <a:spcPts val="6663"/>
              </a:lnSpc>
            </a:pPr>
          </a:p>
        </p:txBody>
      </p:sp>
      <p:sp>
        <p:nvSpPr>
          <p:cNvPr name="TextBox 8" id="8"/>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grpSp>
        <p:nvGrpSpPr>
          <p:cNvPr name="Group 3" id="3"/>
          <p:cNvGrpSpPr/>
          <p:nvPr/>
        </p:nvGrpSpPr>
        <p:grpSpPr>
          <a:xfrm rot="0">
            <a:off x="1028700" y="2272479"/>
            <a:ext cx="668740" cy="345440"/>
            <a:chOff x="0" y="0"/>
            <a:chExt cx="176129" cy="90980"/>
          </a:xfrm>
        </p:grpSpPr>
        <p:sp>
          <p:nvSpPr>
            <p:cNvPr name="Freeform 4" id="4"/>
            <p:cNvSpPr/>
            <p:nvPr/>
          </p:nvSpPr>
          <p:spPr>
            <a:xfrm flipH="false" flipV="false" rot="0">
              <a:off x="0" y="0"/>
              <a:ext cx="176129" cy="90980"/>
            </a:xfrm>
            <a:custGeom>
              <a:avLst/>
              <a:gdLst/>
              <a:ahLst/>
              <a:cxnLst/>
              <a:rect r="r" b="b" t="t" l="l"/>
              <a:pathLst>
                <a:path h="90980" w="176129">
                  <a:moveTo>
                    <a:pt x="0" y="0"/>
                  </a:moveTo>
                  <a:lnTo>
                    <a:pt x="176129" y="0"/>
                  </a:lnTo>
                  <a:lnTo>
                    <a:pt x="176129" y="90980"/>
                  </a:lnTo>
                  <a:lnTo>
                    <a:pt x="0" y="90980"/>
                  </a:lnTo>
                  <a:close/>
                </a:path>
              </a:pathLst>
            </a:custGeom>
            <a:solidFill>
              <a:srgbClr val="006CCD"/>
            </a:solidFill>
          </p:spPr>
        </p:sp>
        <p:sp>
          <p:nvSpPr>
            <p:cNvPr name="TextBox 5" id="5"/>
            <p:cNvSpPr txBox="true"/>
            <p:nvPr/>
          </p:nvSpPr>
          <p:spPr>
            <a:xfrm>
              <a:off x="0" y="-28575"/>
              <a:ext cx="176129" cy="119555"/>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028700" y="3737854"/>
            <a:ext cx="668740" cy="345440"/>
            <a:chOff x="0" y="0"/>
            <a:chExt cx="176129" cy="90980"/>
          </a:xfrm>
        </p:grpSpPr>
        <p:sp>
          <p:nvSpPr>
            <p:cNvPr name="Freeform 7" id="7"/>
            <p:cNvSpPr/>
            <p:nvPr/>
          </p:nvSpPr>
          <p:spPr>
            <a:xfrm flipH="false" flipV="false" rot="0">
              <a:off x="0" y="0"/>
              <a:ext cx="176129" cy="90980"/>
            </a:xfrm>
            <a:custGeom>
              <a:avLst/>
              <a:gdLst/>
              <a:ahLst/>
              <a:cxnLst/>
              <a:rect r="r" b="b" t="t" l="l"/>
              <a:pathLst>
                <a:path h="90980" w="176129">
                  <a:moveTo>
                    <a:pt x="0" y="0"/>
                  </a:moveTo>
                  <a:lnTo>
                    <a:pt x="176129" y="0"/>
                  </a:lnTo>
                  <a:lnTo>
                    <a:pt x="176129" y="90980"/>
                  </a:lnTo>
                  <a:lnTo>
                    <a:pt x="0" y="90980"/>
                  </a:lnTo>
                  <a:close/>
                </a:path>
              </a:pathLst>
            </a:custGeom>
            <a:solidFill>
              <a:srgbClr val="006CCD"/>
            </a:solidFill>
          </p:spPr>
        </p:sp>
        <p:sp>
          <p:nvSpPr>
            <p:cNvPr name="TextBox 8" id="8"/>
            <p:cNvSpPr txBox="true"/>
            <p:nvPr/>
          </p:nvSpPr>
          <p:spPr>
            <a:xfrm>
              <a:off x="0" y="-28575"/>
              <a:ext cx="176129" cy="119555"/>
            </a:xfrm>
            <a:prstGeom prst="rect">
              <a:avLst/>
            </a:prstGeom>
          </p:spPr>
          <p:txBody>
            <a:bodyPr anchor="ctr" rtlCol="false" tIns="50800" lIns="50800" bIns="50800" rIns="50800"/>
            <a:lstStyle/>
            <a:p>
              <a:pPr algn="ctr">
                <a:lnSpc>
                  <a:spcPts val="2199"/>
                </a:lnSpc>
              </a:pPr>
            </a:p>
          </p:txBody>
        </p:sp>
      </p:grpSp>
      <p:grpSp>
        <p:nvGrpSpPr>
          <p:cNvPr name="Group 9" id="9"/>
          <p:cNvGrpSpPr/>
          <p:nvPr/>
        </p:nvGrpSpPr>
        <p:grpSpPr>
          <a:xfrm rot="0">
            <a:off x="1028700" y="5203229"/>
            <a:ext cx="668740" cy="345440"/>
            <a:chOff x="0" y="0"/>
            <a:chExt cx="176129" cy="90980"/>
          </a:xfrm>
        </p:grpSpPr>
        <p:sp>
          <p:nvSpPr>
            <p:cNvPr name="Freeform 10" id="10"/>
            <p:cNvSpPr/>
            <p:nvPr/>
          </p:nvSpPr>
          <p:spPr>
            <a:xfrm flipH="false" flipV="false" rot="0">
              <a:off x="0" y="0"/>
              <a:ext cx="176129" cy="90980"/>
            </a:xfrm>
            <a:custGeom>
              <a:avLst/>
              <a:gdLst/>
              <a:ahLst/>
              <a:cxnLst/>
              <a:rect r="r" b="b" t="t" l="l"/>
              <a:pathLst>
                <a:path h="90980" w="176129">
                  <a:moveTo>
                    <a:pt x="0" y="0"/>
                  </a:moveTo>
                  <a:lnTo>
                    <a:pt x="176129" y="0"/>
                  </a:lnTo>
                  <a:lnTo>
                    <a:pt x="176129" y="90980"/>
                  </a:lnTo>
                  <a:lnTo>
                    <a:pt x="0" y="90980"/>
                  </a:lnTo>
                  <a:close/>
                </a:path>
              </a:pathLst>
            </a:custGeom>
            <a:solidFill>
              <a:srgbClr val="006CCD"/>
            </a:solidFill>
          </p:spPr>
        </p:sp>
        <p:sp>
          <p:nvSpPr>
            <p:cNvPr name="TextBox 11" id="11"/>
            <p:cNvSpPr txBox="true"/>
            <p:nvPr/>
          </p:nvSpPr>
          <p:spPr>
            <a:xfrm>
              <a:off x="0" y="-28575"/>
              <a:ext cx="176129" cy="119555"/>
            </a:xfrm>
            <a:prstGeom prst="rect">
              <a:avLst/>
            </a:prstGeom>
          </p:spPr>
          <p:txBody>
            <a:bodyPr anchor="ctr" rtlCol="false" tIns="50800" lIns="50800" bIns="50800" rIns="50800"/>
            <a:lstStyle/>
            <a:p>
              <a:pPr algn="ctr">
                <a:lnSpc>
                  <a:spcPts val="2199"/>
                </a:lnSpc>
              </a:pPr>
            </a:p>
          </p:txBody>
        </p:sp>
      </p:grpSp>
      <p:sp>
        <p:nvSpPr>
          <p:cNvPr name="TextBox 12" id="12"/>
          <p:cNvSpPr txBox="true"/>
          <p:nvPr/>
        </p:nvSpPr>
        <p:spPr>
          <a:xfrm rot="0">
            <a:off x="588511" y="608702"/>
            <a:ext cx="14005318" cy="745833"/>
          </a:xfrm>
          <a:prstGeom prst="rect">
            <a:avLst/>
          </a:prstGeom>
        </p:spPr>
        <p:txBody>
          <a:bodyPr anchor="t" rtlCol="false" tIns="0" lIns="0" bIns="0" rIns="0">
            <a:spAutoFit/>
          </a:bodyPr>
          <a:lstStyle/>
          <a:p>
            <a:pPr algn="l">
              <a:lnSpc>
                <a:spcPts val="5521"/>
              </a:lnSpc>
            </a:pPr>
            <a:r>
              <a:rPr lang="en-US" sz="5937">
                <a:solidFill>
                  <a:srgbClr val="FFFFFF"/>
                </a:solidFill>
                <a:latin typeface="Open Sans"/>
                <a:ea typeface="Open Sans"/>
                <a:cs typeface="Open Sans"/>
                <a:sym typeface="Open Sans"/>
              </a:rPr>
              <a:t>DEVELOPMENT PHASES                1/2</a:t>
            </a:r>
          </a:p>
        </p:txBody>
      </p:sp>
      <p:sp>
        <p:nvSpPr>
          <p:cNvPr name="TextBox 13" id="13"/>
          <p:cNvSpPr txBox="true"/>
          <p:nvPr/>
        </p:nvSpPr>
        <p:spPr>
          <a:xfrm rot="0">
            <a:off x="2251132" y="2783397"/>
            <a:ext cx="13387064" cy="389255"/>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Medium"/>
                <a:ea typeface="Open Sans Medium"/>
                <a:cs typeface="Open Sans Medium"/>
                <a:sym typeface="Open Sans Medium"/>
              </a:rPr>
              <a:t>Define supported operations (AES, RSA, SHA-256), file handling flow, and tools needed.</a:t>
            </a:r>
          </a:p>
        </p:txBody>
      </p:sp>
      <p:sp>
        <p:nvSpPr>
          <p:cNvPr name="TextBox 14" id="14"/>
          <p:cNvSpPr txBox="true"/>
          <p:nvPr/>
        </p:nvSpPr>
        <p:spPr>
          <a:xfrm rot="0">
            <a:off x="2251132" y="2210196"/>
            <a:ext cx="7670825" cy="48905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Open Sans Bold"/>
                <a:ea typeface="Open Sans Bold"/>
                <a:cs typeface="Open Sans Bold"/>
                <a:sym typeface="Open Sans Bold"/>
              </a:rPr>
              <a:t>Phase 1: Planning &amp; Requirements</a:t>
            </a:r>
          </a:p>
        </p:txBody>
      </p:sp>
      <p:sp>
        <p:nvSpPr>
          <p:cNvPr name="TextBox 15" id="15"/>
          <p:cNvSpPr txBox="true"/>
          <p:nvPr/>
        </p:nvSpPr>
        <p:spPr>
          <a:xfrm rot="0">
            <a:off x="2251132" y="4248772"/>
            <a:ext cx="13387064" cy="389255"/>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Medium"/>
                <a:ea typeface="Open Sans Medium"/>
                <a:cs typeface="Open Sans Medium"/>
                <a:sym typeface="Open Sans Medium"/>
              </a:rPr>
              <a:t>Initialize the Django project, configure templates, and install dependencies like PyCryptodome.</a:t>
            </a:r>
          </a:p>
        </p:txBody>
      </p:sp>
      <p:sp>
        <p:nvSpPr>
          <p:cNvPr name="TextBox 16" id="16"/>
          <p:cNvSpPr txBox="true"/>
          <p:nvPr/>
        </p:nvSpPr>
        <p:spPr>
          <a:xfrm rot="0">
            <a:off x="2251132" y="3675572"/>
            <a:ext cx="7670825" cy="48905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Open Sans Bold"/>
                <a:ea typeface="Open Sans Bold"/>
                <a:cs typeface="Open Sans Bold"/>
                <a:sym typeface="Open Sans Bold"/>
              </a:rPr>
              <a:t>Phase 2: Environment Setup</a:t>
            </a:r>
          </a:p>
        </p:txBody>
      </p:sp>
      <p:sp>
        <p:nvSpPr>
          <p:cNvPr name="TextBox 17" id="17"/>
          <p:cNvSpPr txBox="true"/>
          <p:nvPr/>
        </p:nvSpPr>
        <p:spPr>
          <a:xfrm rot="0">
            <a:off x="2251132" y="5714148"/>
            <a:ext cx="14216366" cy="389255"/>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Medium"/>
                <a:ea typeface="Open Sans Medium"/>
                <a:cs typeface="Open Sans Medium"/>
                <a:sym typeface="Open Sans Medium"/>
              </a:rPr>
              <a:t>Implement hashing, encryption (symmetric &amp; asymmetric), decryption, and key management modules.</a:t>
            </a:r>
          </a:p>
        </p:txBody>
      </p:sp>
      <p:sp>
        <p:nvSpPr>
          <p:cNvPr name="TextBox 18" id="18"/>
          <p:cNvSpPr txBox="true"/>
          <p:nvPr/>
        </p:nvSpPr>
        <p:spPr>
          <a:xfrm rot="0">
            <a:off x="2251132" y="5140947"/>
            <a:ext cx="7670825" cy="48905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Open Sans Bold"/>
                <a:ea typeface="Open Sans Bold"/>
                <a:cs typeface="Open Sans Bold"/>
                <a:sym typeface="Open Sans Bold"/>
              </a:rPr>
              <a:t>Phase 3: Backend Development</a:t>
            </a:r>
          </a:p>
        </p:txBody>
      </p:sp>
      <p:sp>
        <p:nvSpPr>
          <p:cNvPr name="Freeform 19" id="19"/>
          <p:cNvSpPr/>
          <p:nvPr/>
        </p:nvSpPr>
        <p:spPr>
          <a:xfrm flipH="true" flipV="true" rot="0">
            <a:off x="14202723" y="5488053"/>
            <a:ext cx="5802923" cy="4114800"/>
          </a:xfrm>
          <a:custGeom>
            <a:avLst/>
            <a:gdLst/>
            <a:ahLst/>
            <a:cxnLst/>
            <a:rect r="r" b="b" t="t" l="l"/>
            <a:pathLst>
              <a:path h="4114800" w="5802923">
                <a:moveTo>
                  <a:pt x="5802923" y="4114800"/>
                </a:moveTo>
                <a:lnTo>
                  <a:pt x="0" y="4114800"/>
                </a:lnTo>
                <a:lnTo>
                  <a:pt x="0" y="0"/>
                </a:lnTo>
                <a:lnTo>
                  <a:pt x="5802923" y="0"/>
                </a:lnTo>
                <a:lnTo>
                  <a:pt x="5802923"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6467498" y="7909392"/>
            <a:ext cx="1273375" cy="1304201"/>
          </a:xfrm>
          <a:custGeom>
            <a:avLst/>
            <a:gdLst/>
            <a:ahLst/>
            <a:cxnLst/>
            <a:rect r="r" b="b" t="t" l="l"/>
            <a:pathLst>
              <a:path h="1304201" w="1273375">
                <a:moveTo>
                  <a:pt x="0" y="0"/>
                </a:moveTo>
                <a:lnTo>
                  <a:pt x="1273374" y="0"/>
                </a:lnTo>
                <a:lnTo>
                  <a:pt x="1273374" y="1304201"/>
                </a:lnTo>
                <a:lnTo>
                  <a:pt x="0" y="1304201"/>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1028700" y="6669345"/>
            <a:ext cx="668740" cy="345440"/>
            <a:chOff x="0" y="0"/>
            <a:chExt cx="176129" cy="90980"/>
          </a:xfrm>
        </p:grpSpPr>
        <p:sp>
          <p:nvSpPr>
            <p:cNvPr name="Freeform 22" id="22"/>
            <p:cNvSpPr/>
            <p:nvPr/>
          </p:nvSpPr>
          <p:spPr>
            <a:xfrm flipH="false" flipV="false" rot="0">
              <a:off x="0" y="0"/>
              <a:ext cx="176129" cy="90980"/>
            </a:xfrm>
            <a:custGeom>
              <a:avLst/>
              <a:gdLst/>
              <a:ahLst/>
              <a:cxnLst/>
              <a:rect r="r" b="b" t="t" l="l"/>
              <a:pathLst>
                <a:path h="90980" w="176129">
                  <a:moveTo>
                    <a:pt x="0" y="0"/>
                  </a:moveTo>
                  <a:lnTo>
                    <a:pt x="176129" y="0"/>
                  </a:lnTo>
                  <a:lnTo>
                    <a:pt x="176129" y="90980"/>
                  </a:lnTo>
                  <a:lnTo>
                    <a:pt x="0" y="90980"/>
                  </a:lnTo>
                  <a:close/>
                </a:path>
              </a:pathLst>
            </a:custGeom>
            <a:solidFill>
              <a:srgbClr val="006CCD"/>
            </a:solidFill>
          </p:spPr>
        </p:sp>
        <p:sp>
          <p:nvSpPr>
            <p:cNvPr name="TextBox 23" id="23"/>
            <p:cNvSpPr txBox="true"/>
            <p:nvPr/>
          </p:nvSpPr>
          <p:spPr>
            <a:xfrm>
              <a:off x="0" y="-28575"/>
              <a:ext cx="176129" cy="119555"/>
            </a:xfrm>
            <a:prstGeom prst="rect">
              <a:avLst/>
            </a:prstGeom>
          </p:spPr>
          <p:txBody>
            <a:bodyPr anchor="ctr" rtlCol="false" tIns="50800" lIns="50800" bIns="50800" rIns="50800"/>
            <a:lstStyle/>
            <a:p>
              <a:pPr algn="ctr">
                <a:lnSpc>
                  <a:spcPts val="2199"/>
                </a:lnSpc>
              </a:pPr>
            </a:p>
          </p:txBody>
        </p:sp>
      </p:grpSp>
      <p:grpSp>
        <p:nvGrpSpPr>
          <p:cNvPr name="Group 24" id="24"/>
          <p:cNvGrpSpPr/>
          <p:nvPr/>
        </p:nvGrpSpPr>
        <p:grpSpPr>
          <a:xfrm rot="0">
            <a:off x="1028700" y="8134720"/>
            <a:ext cx="668740" cy="345440"/>
            <a:chOff x="0" y="0"/>
            <a:chExt cx="176129" cy="90980"/>
          </a:xfrm>
        </p:grpSpPr>
        <p:sp>
          <p:nvSpPr>
            <p:cNvPr name="Freeform 25" id="25"/>
            <p:cNvSpPr/>
            <p:nvPr/>
          </p:nvSpPr>
          <p:spPr>
            <a:xfrm flipH="false" flipV="false" rot="0">
              <a:off x="0" y="0"/>
              <a:ext cx="176129" cy="90980"/>
            </a:xfrm>
            <a:custGeom>
              <a:avLst/>
              <a:gdLst/>
              <a:ahLst/>
              <a:cxnLst/>
              <a:rect r="r" b="b" t="t" l="l"/>
              <a:pathLst>
                <a:path h="90980" w="176129">
                  <a:moveTo>
                    <a:pt x="0" y="0"/>
                  </a:moveTo>
                  <a:lnTo>
                    <a:pt x="176129" y="0"/>
                  </a:lnTo>
                  <a:lnTo>
                    <a:pt x="176129" y="90980"/>
                  </a:lnTo>
                  <a:lnTo>
                    <a:pt x="0" y="90980"/>
                  </a:lnTo>
                  <a:close/>
                </a:path>
              </a:pathLst>
            </a:custGeom>
            <a:solidFill>
              <a:srgbClr val="006CCD"/>
            </a:solidFill>
          </p:spPr>
        </p:sp>
        <p:sp>
          <p:nvSpPr>
            <p:cNvPr name="TextBox 26" id="26"/>
            <p:cNvSpPr txBox="true"/>
            <p:nvPr/>
          </p:nvSpPr>
          <p:spPr>
            <a:xfrm>
              <a:off x="0" y="-28575"/>
              <a:ext cx="176129" cy="119555"/>
            </a:xfrm>
            <a:prstGeom prst="rect">
              <a:avLst/>
            </a:prstGeom>
          </p:spPr>
          <p:txBody>
            <a:bodyPr anchor="ctr" rtlCol="false" tIns="50800" lIns="50800" bIns="50800" rIns="50800"/>
            <a:lstStyle/>
            <a:p>
              <a:pPr algn="ctr">
                <a:lnSpc>
                  <a:spcPts val="2199"/>
                </a:lnSpc>
              </a:pPr>
            </a:p>
          </p:txBody>
        </p:sp>
      </p:grpSp>
      <p:sp>
        <p:nvSpPr>
          <p:cNvPr name="TextBox 27" id="27"/>
          <p:cNvSpPr txBox="true"/>
          <p:nvPr/>
        </p:nvSpPr>
        <p:spPr>
          <a:xfrm rot="0">
            <a:off x="2251132" y="7180263"/>
            <a:ext cx="13387064" cy="389255"/>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Medium"/>
                <a:ea typeface="Open Sans Medium"/>
                <a:cs typeface="Open Sans Medium"/>
                <a:sym typeface="Open Sans Medium"/>
              </a:rPr>
              <a:t>Create a simple UI for file upload, operation selection, and download using Django templates.</a:t>
            </a:r>
          </a:p>
        </p:txBody>
      </p:sp>
      <p:sp>
        <p:nvSpPr>
          <p:cNvPr name="TextBox 28" id="28"/>
          <p:cNvSpPr txBox="true"/>
          <p:nvPr/>
        </p:nvSpPr>
        <p:spPr>
          <a:xfrm rot="0">
            <a:off x="2251132" y="6607062"/>
            <a:ext cx="7670825" cy="48905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Open Sans Bold"/>
                <a:ea typeface="Open Sans Bold"/>
                <a:cs typeface="Open Sans Bold"/>
                <a:sym typeface="Open Sans Bold"/>
              </a:rPr>
              <a:t>Phase 4: Frontend Development</a:t>
            </a:r>
          </a:p>
        </p:txBody>
      </p:sp>
      <p:sp>
        <p:nvSpPr>
          <p:cNvPr name="TextBox 29" id="29"/>
          <p:cNvSpPr txBox="true"/>
          <p:nvPr/>
        </p:nvSpPr>
        <p:spPr>
          <a:xfrm rot="0">
            <a:off x="2251132" y="8645638"/>
            <a:ext cx="13387064" cy="789305"/>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Medium"/>
                <a:ea typeface="Open Sans Medium"/>
                <a:cs typeface="Open Sans Medium"/>
                <a:sym typeface="Open Sans Medium"/>
              </a:rPr>
              <a:t>Connect the frontend and backend, test functionality, and ensure accuracy of cryptographic operations.</a:t>
            </a:r>
          </a:p>
        </p:txBody>
      </p:sp>
      <p:sp>
        <p:nvSpPr>
          <p:cNvPr name="TextBox 30" id="30"/>
          <p:cNvSpPr txBox="true"/>
          <p:nvPr/>
        </p:nvSpPr>
        <p:spPr>
          <a:xfrm rot="0">
            <a:off x="2251132" y="8072438"/>
            <a:ext cx="7670825" cy="48905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Open Sans Bold"/>
                <a:ea typeface="Open Sans Bold"/>
                <a:cs typeface="Open Sans Bold"/>
                <a:sym typeface="Open Sans Bold"/>
              </a:rPr>
              <a:t>Phase 5: Integration &amp; Testing</a:t>
            </a:r>
          </a:p>
        </p:txBody>
      </p:sp>
      <p:sp>
        <p:nvSpPr>
          <p:cNvPr name="Freeform 31" id="31"/>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2" id="32"/>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grpSp>
        <p:nvGrpSpPr>
          <p:cNvPr name="Group 3" id="3"/>
          <p:cNvGrpSpPr/>
          <p:nvPr/>
        </p:nvGrpSpPr>
        <p:grpSpPr>
          <a:xfrm rot="0">
            <a:off x="999680" y="3250607"/>
            <a:ext cx="668740" cy="345440"/>
            <a:chOff x="0" y="0"/>
            <a:chExt cx="176129" cy="90980"/>
          </a:xfrm>
        </p:grpSpPr>
        <p:sp>
          <p:nvSpPr>
            <p:cNvPr name="Freeform 4" id="4"/>
            <p:cNvSpPr/>
            <p:nvPr/>
          </p:nvSpPr>
          <p:spPr>
            <a:xfrm flipH="false" flipV="false" rot="0">
              <a:off x="0" y="0"/>
              <a:ext cx="176129" cy="90980"/>
            </a:xfrm>
            <a:custGeom>
              <a:avLst/>
              <a:gdLst/>
              <a:ahLst/>
              <a:cxnLst/>
              <a:rect r="r" b="b" t="t" l="l"/>
              <a:pathLst>
                <a:path h="90980" w="176129">
                  <a:moveTo>
                    <a:pt x="0" y="0"/>
                  </a:moveTo>
                  <a:lnTo>
                    <a:pt x="176129" y="0"/>
                  </a:lnTo>
                  <a:lnTo>
                    <a:pt x="176129" y="90980"/>
                  </a:lnTo>
                  <a:lnTo>
                    <a:pt x="0" y="90980"/>
                  </a:lnTo>
                  <a:close/>
                </a:path>
              </a:pathLst>
            </a:custGeom>
            <a:solidFill>
              <a:srgbClr val="006CCD"/>
            </a:solidFill>
          </p:spPr>
        </p:sp>
        <p:sp>
          <p:nvSpPr>
            <p:cNvPr name="TextBox 5" id="5"/>
            <p:cNvSpPr txBox="true"/>
            <p:nvPr/>
          </p:nvSpPr>
          <p:spPr>
            <a:xfrm>
              <a:off x="0" y="-28575"/>
              <a:ext cx="176129" cy="119555"/>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999680" y="4715982"/>
            <a:ext cx="668740" cy="345440"/>
            <a:chOff x="0" y="0"/>
            <a:chExt cx="176129" cy="90980"/>
          </a:xfrm>
        </p:grpSpPr>
        <p:sp>
          <p:nvSpPr>
            <p:cNvPr name="Freeform 7" id="7"/>
            <p:cNvSpPr/>
            <p:nvPr/>
          </p:nvSpPr>
          <p:spPr>
            <a:xfrm flipH="false" flipV="false" rot="0">
              <a:off x="0" y="0"/>
              <a:ext cx="176129" cy="90980"/>
            </a:xfrm>
            <a:custGeom>
              <a:avLst/>
              <a:gdLst/>
              <a:ahLst/>
              <a:cxnLst/>
              <a:rect r="r" b="b" t="t" l="l"/>
              <a:pathLst>
                <a:path h="90980" w="176129">
                  <a:moveTo>
                    <a:pt x="0" y="0"/>
                  </a:moveTo>
                  <a:lnTo>
                    <a:pt x="176129" y="0"/>
                  </a:lnTo>
                  <a:lnTo>
                    <a:pt x="176129" y="90980"/>
                  </a:lnTo>
                  <a:lnTo>
                    <a:pt x="0" y="90980"/>
                  </a:lnTo>
                  <a:close/>
                </a:path>
              </a:pathLst>
            </a:custGeom>
            <a:solidFill>
              <a:srgbClr val="006CCD"/>
            </a:solidFill>
          </p:spPr>
        </p:sp>
        <p:sp>
          <p:nvSpPr>
            <p:cNvPr name="TextBox 8" id="8"/>
            <p:cNvSpPr txBox="true"/>
            <p:nvPr/>
          </p:nvSpPr>
          <p:spPr>
            <a:xfrm>
              <a:off x="0" y="-28575"/>
              <a:ext cx="176129" cy="119555"/>
            </a:xfrm>
            <a:prstGeom prst="rect">
              <a:avLst/>
            </a:prstGeom>
          </p:spPr>
          <p:txBody>
            <a:bodyPr anchor="ctr" rtlCol="false" tIns="50800" lIns="50800" bIns="50800" rIns="50800"/>
            <a:lstStyle/>
            <a:p>
              <a:pPr algn="ctr">
                <a:lnSpc>
                  <a:spcPts val="2199"/>
                </a:lnSpc>
              </a:pPr>
            </a:p>
          </p:txBody>
        </p:sp>
      </p:grpSp>
      <p:grpSp>
        <p:nvGrpSpPr>
          <p:cNvPr name="Group 9" id="9"/>
          <p:cNvGrpSpPr/>
          <p:nvPr/>
        </p:nvGrpSpPr>
        <p:grpSpPr>
          <a:xfrm rot="0">
            <a:off x="999680" y="6181358"/>
            <a:ext cx="668740" cy="345440"/>
            <a:chOff x="0" y="0"/>
            <a:chExt cx="176129" cy="90980"/>
          </a:xfrm>
        </p:grpSpPr>
        <p:sp>
          <p:nvSpPr>
            <p:cNvPr name="Freeform 10" id="10"/>
            <p:cNvSpPr/>
            <p:nvPr/>
          </p:nvSpPr>
          <p:spPr>
            <a:xfrm flipH="false" flipV="false" rot="0">
              <a:off x="0" y="0"/>
              <a:ext cx="176129" cy="90980"/>
            </a:xfrm>
            <a:custGeom>
              <a:avLst/>
              <a:gdLst/>
              <a:ahLst/>
              <a:cxnLst/>
              <a:rect r="r" b="b" t="t" l="l"/>
              <a:pathLst>
                <a:path h="90980" w="176129">
                  <a:moveTo>
                    <a:pt x="0" y="0"/>
                  </a:moveTo>
                  <a:lnTo>
                    <a:pt x="176129" y="0"/>
                  </a:lnTo>
                  <a:lnTo>
                    <a:pt x="176129" y="90980"/>
                  </a:lnTo>
                  <a:lnTo>
                    <a:pt x="0" y="90980"/>
                  </a:lnTo>
                  <a:close/>
                </a:path>
              </a:pathLst>
            </a:custGeom>
            <a:solidFill>
              <a:srgbClr val="006CCD"/>
            </a:solidFill>
          </p:spPr>
        </p:sp>
        <p:sp>
          <p:nvSpPr>
            <p:cNvPr name="TextBox 11" id="11"/>
            <p:cNvSpPr txBox="true"/>
            <p:nvPr/>
          </p:nvSpPr>
          <p:spPr>
            <a:xfrm>
              <a:off x="0" y="-28575"/>
              <a:ext cx="176129" cy="119555"/>
            </a:xfrm>
            <a:prstGeom prst="rect">
              <a:avLst/>
            </a:prstGeom>
          </p:spPr>
          <p:txBody>
            <a:bodyPr anchor="ctr" rtlCol="false" tIns="50800" lIns="50800" bIns="50800" rIns="50800"/>
            <a:lstStyle/>
            <a:p>
              <a:pPr algn="ctr">
                <a:lnSpc>
                  <a:spcPts val="2199"/>
                </a:lnSpc>
              </a:pPr>
            </a:p>
          </p:txBody>
        </p:sp>
      </p:grpSp>
      <p:sp>
        <p:nvSpPr>
          <p:cNvPr name="TextBox 12" id="12"/>
          <p:cNvSpPr txBox="true"/>
          <p:nvPr/>
        </p:nvSpPr>
        <p:spPr>
          <a:xfrm rot="0">
            <a:off x="588511" y="608702"/>
            <a:ext cx="12869629" cy="735656"/>
          </a:xfrm>
          <a:prstGeom prst="rect">
            <a:avLst/>
          </a:prstGeom>
        </p:spPr>
        <p:txBody>
          <a:bodyPr anchor="t" rtlCol="false" tIns="0" lIns="0" bIns="0" rIns="0">
            <a:spAutoFit/>
          </a:bodyPr>
          <a:lstStyle/>
          <a:p>
            <a:pPr algn="l">
              <a:lnSpc>
                <a:spcPts val="5459"/>
              </a:lnSpc>
            </a:pPr>
            <a:r>
              <a:rPr lang="en-US" sz="5870">
                <a:solidFill>
                  <a:srgbClr val="FFFFFF"/>
                </a:solidFill>
                <a:latin typeface="Open Sans"/>
                <a:ea typeface="Open Sans"/>
                <a:cs typeface="Open Sans"/>
                <a:sym typeface="Open Sans"/>
              </a:rPr>
              <a:t>DEVELOPMENT PHASES                2/2</a:t>
            </a:r>
          </a:p>
        </p:txBody>
      </p:sp>
      <p:sp>
        <p:nvSpPr>
          <p:cNvPr name="TextBox 13" id="13"/>
          <p:cNvSpPr txBox="true"/>
          <p:nvPr/>
        </p:nvSpPr>
        <p:spPr>
          <a:xfrm rot="0">
            <a:off x="2222112" y="3761525"/>
            <a:ext cx="13387064" cy="745490"/>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Medium"/>
                <a:ea typeface="Open Sans Medium"/>
                <a:cs typeface="Open Sans Medium"/>
                <a:sym typeface="Open Sans Medium"/>
              </a:rPr>
              <a:t>Add input validation, secure file handling, and basic error management.</a:t>
            </a:r>
          </a:p>
          <a:p>
            <a:pPr algn="l">
              <a:lnSpc>
                <a:spcPts val="2800"/>
              </a:lnSpc>
              <a:spcBef>
                <a:spcPct val="0"/>
              </a:spcBef>
            </a:pPr>
          </a:p>
        </p:txBody>
      </p:sp>
      <p:sp>
        <p:nvSpPr>
          <p:cNvPr name="TextBox 14" id="14"/>
          <p:cNvSpPr txBox="true"/>
          <p:nvPr/>
        </p:nvSpPr>
        <p:spPr>
          <a:xfrm rot="0">
            <a:off x="2222112" y="3188324"/>
            <a:ext cx="7670825" cy="48905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Open Sans Bold"/>
                <a:ea typeface="Open Sans Bold"/>
                <a:cs typeface="Open Sans Bold"/>
                <a:sym typeface="Open Sans Bold"/>
              </a:rPr>
              <a:t>Phase 6: Security Enhancements</a:t>
            </a:r>
          </a:p>
        </p:txBody>
      </p:sp>
      <p:sp>
        <p:nvSpPr>
          <p:cNvPr name="TextBox 15" id="15"/>
          <p:cNvSpPr txBox="true"/>
          <p:nvPr/>
        </p:nvSpPr>
        <p:spPr>
          <a:xfrm rot="0">
            <a:off x="2222112" y="5226900"/>
            <a:ext cx="13387064" cy="389255"/>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Medium"/>
                <a:ea typeface="Open Sans Medium"/>
                <a:cs typeface="Open Sans Medium"/>
                <a:sym typeface="Open Sans Medium"/>
              </a:rPr>
              <a:t>Prepare user and technical documentation, including setup and usage instructions.</a:t>
            </a:r>
          </a:p>
        </p:txBody>
      </p:sp>
      <p:sp>
        <p:nvSpPr>
          <p:cNvPr name="TextBox 16" id="16"/>
          <p:cNvSpPr txBox="true"/>
          <p:nvPr/>
        </p:nvSpPr>
        <p:spPr>
          <a:xfrm rot="0">
            <a:off x="2222112" y="4653700"/>
            <a:ext cx="7670825" cy="993880"/>
          </a:xfrm>
          <a:prstGeom prst="rect">
            <a:avLst/>
          </a:prstGeom>
        </p:spPr>
        <p:txBody>
          <a:bodyPr anchor="t" rtlCol="false" tIns="0" lIns="0" bIns="0" rIns="0">
            <a:spAutoFit/>
          </a:bodyPr>
          <a:lstStyle/>
          <a:p>
            <a:pPr algn="l">
              <a:lnSpc>
                <a:spcPts val="4019"/>
              </a:lnSpc>
            </a:pPr>
            <a:r>
              <a:rPr lang="en-US" sz="2870" b="true">
                <a:solidFill>
                  <a:srgbClr val="FFFFFF"/>
                </a:solidFill>
                <a:latin typeface="Open Sans Bold"/>
                <a:ea typeface="Open Sans Bold"/>
                <a:cs typeface="Open Sans Bold"/>
                <a:sym typeface="Open Sans Bold"/>
              </a:rPr>
              <a:t>Phase 7: Documentation</a:t>
            </a:r>
          </a:p>
          <a:p>
            <a:pPr algn="l">
              <a:lnSpc>
                <a:spcPts val="4019"/>
              </a:lnSpc>
              <a:spcBef>
                <a:spcPct val="0"/>
              </a:spcBef>
            </a:pPr>
          </a:p>
        </p:txBody>
      </p:sp>
      <p:sp>
        <p:nvSpPr>
          <p:cNvPr name="TextBox 17" id="17"/>
          <p:cNvSpPr txBox="true"/>
          <p:nvPr/>
        </p:nvSpPr>
        <p:spPr>
          <a:xfrm rot="0">
            <a:off x="2222112" y="6692276"/>
            <a:ext cx="13387064" cy="389255"/>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Medium"/>
                <a:ea typeface="Open Sans Medium"/>
                <a:cs typeface="Open Sans Medium"/>
                <a:sym typeface="Open Sans Medium"/>
              </a:rPr>
              <a:t>Polish the UI, clean the codebase, and prepare the final demo and deliverables.</a:t>
            </a:r>
          </a:p>
        </p:txBody>
      </p:sp>
      <p:sp>
        <p:nvSpPr>
          <p:cNvPr name="TextBox 18" id="18"/>
          <p:cNvSpPr txBox="true"/>
          <p:nvPr/>
        </p:nvSpPr>
        <p:spPr>
          <a:xfrm rot="0">
            <a:off x="2222112" y="6119075"/>
            <a:ext cx="7670825" cy="48905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Open Sans Bold"/>
                <a:ea typeface="Open Sans Bold"/>
                <a:cs typeface="Open Sans Bold"/>
                <a:sym typeface="Open Sans Bold"/>
              </a:rPr>
              <a:t>Phase 8: Finalization</a:t>
            </a:r>
          </a:p>
        </p:txBody>
      </p:sp>
      <p:sp>
        <p:nvSpPr>
          <p:cNvPr name="Freeform 19" id="19"/>
          <p:cNvSpPr/>
          <p:nvPr/>
        </p:nvSpPr>
        <p:spPr>
          <a:xfrm flipH="true" flipV="true" rot="0">
            <a:off x="14142415" y="4835952"/>
            <a:ext cx="5802923" cy="4114800"/>
          </a:xfrm>
          <a:custGeom>
            <a:avLst/>
            <a:gdLst/>
            <a:ahLst/>
            <a:cxnLst/>
            <a:rect r="r" b="b" t="t" l="l"/>
            <a:pathLst>
              <a:path h="4114800" w="5802923">
                <a:moveTo>
                  <a:pt x="5802923" y="4114800"/>
                </a:moveTo>
                <a:lnTo>
                  <a:pt x="0" y="4114800"/>
                </a:lnTo>
                <a:lnTo>
                  <a:pt x="0" y="0"/>
                </a:lnTo>
                <a:lnTo>
                  <a:pt x="5802923" y="0"/>
                </a:lnTo>
                <a:lnTo>
                  <a:pt x="5802923"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5302170" y="3855187"/>
            <a:ext cx="2266178" cy="2321039"/>
          </a:xfrm>
          <a:custGeom>
            <a:avLst/>
            <a:gdLst/>
            <a:ahLst/>
            <a:cxnLst/>
            <a:rect r="r" b="b" t="t" l="l"/>
            <a:pathLst>
              <a:path h="2321039" w="2266178">
                <a:moveTo>
                  <a:pt x="0" y="0"/>
                </a:moveTo>
                <a:lnTo>
                  <a:pt x="2266177" y="0"/>
                </a:lnTo>
                <a:lnTo>
                  <a:pt x="2266177" y="2321038"/>
                </a:lnTo>
                <a:lnTo>
                  <a:pt x="0" y="2321038"/>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8059631" y="542411"/>
            <a:ext cx="6105970" cy="9202179"/>
          </a:xfrm>
          <a:custGeom>
            <a:avLst/>
            <a:gdLst/>
            <a:ahLst/>
            <a:cxnLst/>
            <a:rect r="r" b="b" t="t" l="l"/>
            <a:pathLst>
              <a:path h="9202179" w="6105970">
                <a:moveTo>
                  <a:pt x="0" y="0"/>
                </a:moveTo>
                <a:lnTo>
                  <a:pt x="6105970" y="0"/>
                </a:lnTo>
                <a:lnTo>
                  <a:pt x="6105970" y="9202178"/>
                </a:lnTo>
                <a:lnTo>
                  <a:pt x="0" y="9202178"/>
                </a:lnTo>
                <a:lnTo>
                  <a:pt x="0" y="0"/>
                </a:lnTo>
                <a:close/>
              </a:path>
            </a:pathLst>
          </a:custGeom>
          <a:blipFill>
            <a:blip r:embed="rId3"/>
            <a:stretch>
              <a:fillRect l="0" t="0" r="-471" b="0"/>
            </a:stretch>
          </a:blipFill>
        </p:spPr>
      </p:sp>
      <p:sp>
        <p:nvSpPr>
          <p:cNvPr name="TextBox 4" id="4"/>
          <p:cNvSpPr txBox="true"/>
          <p:nvPr/>
        </p:nvSpPr>
        <p:spPr>
          <a:xfrm rot="0">
            <a:off x="591912" y="4319587"/>
            <a:ext cx="7004662" cy="1838325"/>
          </a:xfrm>
          <a:prstGeom prst="rect">
            <a:avLst/>
          </a:prstGeom>
        </p:spPr>
        <p:txBody>
          <a:bodyPr anchor="t" rtlCol="false" tIns="0" lIns="0" bIns="0" rIns="0">
            <a:spAutoFit/>
          </a:bodyPr>
          <a:lstStyle/>
          <a:p>
            <a:pPr algn="ctr">
              <a:lnSpc>
                <a:spcPts val="6975"/>
              </a:lnSpc>
            </a:pPr>
            <a:r>
              <a:rPr lang="en-US" b="true" sz="7500">
                <a:solidFill>
                  <a:srgbClr val="FFFFFF"/>
                </a:solidFill>
                <a:latin typeface="Open Sans Bold"/>
                <a:ea typeface="Open Sans Bold"/>
                <a:cs typeface="Open Sans Bold"/>
                <a:sym typeface="Open Sans Bold"/>
              </a:rPr>
              <a:t>DESIGN DIAGRAM</a:t>
            </a:r>
          </a:p>
        </p:txBody>
      </p:sp>
      <p:sp>
        <p:nvSpPr>
          <p:cNvPr name="Freeform 5" id="5"/>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42912" y="409332"/>
            <a:ext cx="1209456" cy="1238735"/>
          </a:xfrm>
          <a:custGeom>
            <a:avLst/>
            <a:gdLst/>
            <a:ahLst/>
            <a:cxnLst/>
            <a:rect r="r" b="b" t="t" l="l"/>
            <a:pathLst>
              <a:path h="1238735" w="1209456">
                <a:moveTo>
                  <a:pt x="0" y="0"/>
                </a:moveTo>
                <a:lnTo>
                  <a:pt x="1209456" y="0"/>
                </a:lnTo>
                <a:lnTo>
                  <a:pt x="1209456" y="1238736"/>
                </a:lnTo>
                <a:lnTo>
                  <a:pt x="0" y="1238736"/>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819428"/>
            <a:ext cx="8861821" cy="2819594"/>
          </a:xfrm>
          <a:prstGeom prst="rect">
            <a:avLst/>
          </a:prstGeom>
        </p:spPr>
        <p:txBody>
          <a:bodyPr anchor="t" rtlCol="false" tIns="0" lIns="0" bIns="0" rIns="0">
            <a:spAutoFit/>
          </a:bodyPr>
          <a:lstStyle/>
          <a:p>
            <a:pPr algn="l">
              <a:lnSpc>
                <a:spcPts val="6509"/>
              </a:lnSpc>
            </a:pPr>
            <a:r>
              <a:rPr lang="en-US" sz="6999" b="true">
                <a:solidFill>
                  <a:srgbClr val="FFFFFF"/>
                </a:solidFill>
                <a:latin typeface="Open Sans Bold"/>
                <a:ea typeface="Open Sans Bold"/>
                <a:cs typeface="Open Sans Bold"/>
                <a:sym typeface="Open Sans Bold"/>
              </a:rPr>
              <a:t>BACKEND</a:t>
            </a:r>
          </a:p>
          <a:p>
            <a:pPr algn="l">
              <a:lnSpc>
                <a:spcPts val="6509"/>
              </a:lnSpc>
            </a:pPr>
            <a:r>
              <a:rPr lang="en-US" sz="6999" b="true">
                <a:solidFill>
                  <a:srgbClr val="FFFFFF"/>
                </a:solidFill>
                <a:latin typeface="Open Sans Bold"/>
                <a:ea typeface="Open Sans Bold"/>
                <a:cs typeface="Open Sans Bold"/>
                <a:sym typeface="Open Sans Bold"/>
              </a:rPr>
              <a:t>IMPLEMENTATION</a:t>
            </a:r>
            <a:r>
              <a:rPr lang="en-US" sz="6999">
                <a:solidFill>
                  <a:srgbClr val="FFFFFF"/>
                </a:solidFill>
                <a:latin typeface="Open Sans"/>
                <a:ea typeface="Open Sans"/>
                <a:cs typeface="Open Sans"/>
                <a:sym typeface="Open Sans"/>
              </a:rPr>
              <a:t> </a:t>
            </a:r>
          </a:p>
          <a:p>
            <a:pPr algn="l">
              <a:lnSpc>
                <a:spcPts val="8483"/>
              </a:lnSpc>
            </a:pPr>
          </a:p>
        </p:txBody>
      </p:sp>
      <p:sp>
        <p:nvSpPr>
          <p:cNvPr name="Freeform 5" id="5"/>
          <p:cNvSpPr/>
          <p:nvPr/>
        </p:nvSpPr>
        <p:spPr>
          <a:xfrm flipH="false" flipV="false" rot="0">
            <a:off x="9890521" y="2073470"/>
            <a:ext cx="7368779" cy="5640465"/>
          </a:xfrm>
          <a:custGeom>
            <a:avLst/>
            <a:gdLst/>
            <a:ahLst/>
            <a:cxnLst/>
            <a:rect r="r" b="b" t="t" l="l"/>
            <a:pathLst>
              <a:path h="5640465" w="7368779">
                <a:moveTo>
                  <a:pt x="0" y="0"/>
                </a:moveTo>
                <a:lnTo>
                  <a:pt x="7368779" y="0"/>
                </a:lnTo>
                <a:lnTo>
                  <a:pt x="7368779" y="5640465"/>
                </a:lnTo>
                <a:lnTo>
                  <a:pt x="0" y="56404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302170" y="414687"/>
            <a:ext cx="614013" cy="614013"/>
          </a:xfrm>
          <a:custGeom>
            <a:avLst/>
            <a:gdLst/>
            <a:ahLst/>
            <a:cxnLst/>
            <a:rect r="r" b="b" t="t" l="l"/>
            <a:pathLst>
              <a:path h="614013" w="614013">
                <a:moveTo>
                  <a:pt x="0" y="0"/>
                </a:moveTo>
                <a:lnTo>
                  <a:pt x="614013" y="0"/>
                </a:lnTo>
                <a:lnTo>
                  <a:pt x="614013" y="614013"/>
                </a:lnTo>
                <a:lnTo>
                  <a:pt x="0" y="6140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6101661" y="444143"/>
            <a:ext cx="2005048" cy="497952"/>
          </a:xfrm>
          <a:prstGeom prst="rect">
            <a:avLst/>
          </a:prstGeom>
        </p:spPr>
        <p:txBody>
          <a:bodyPr anchor="t" rtlCol="false" tIns="0" lIns="0" bIns="0" rIns="0">
            <a:spAutoFit/>
          </a:bodyPr>
          <a:lstStyle/>
          <a:p>
            <a:pPr algn="l">
              <a:lnSpc>
                <a:spcPts val="4053"/>
              </a:lnSpc>
              <a:spcBef>
                <a:spcPct val="0"/>
              </a:spcBef>
            </a:pPr>
            <a:r>
              <a:rPr lang="en-US" b="true" sz="2895">
                <a:solidFill>
                  <a:srgbClr val="FFFFFF"/>
                </a:solidFill>
                <a:latin typeface="Open Sans Bold"/>
                <a:ea typeface="Open Sans Bold"/>
                <a:cs typeface="Open Sans Bold"/>
                <a:sym typeface="Open Sans Bold"/>
              </a:rPr>
              <a:t>Encryptify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DAGnblqhO2w</dc:identifier>
  <dcterms:modified xsi:type="dcterms:W3CDTF">2011-08-01T06:04:30Z</dcterms:modified>
  <cp:revision>1</cp:revision>
  <dc:title>Encryptify Presentation</dc:title>
</cp:coreProperties>
</file>